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p:sldMasterIdLst>
    <p:sldMasterId id="2147483648" r:id="rId1"/>
  </p:sldMasterIdLst>
  <p:notesMasterIdLst>
    <p:notesMasterId r:id="rId8"/>
  </p:notesMasterIdLst>
  <p:handoutMasterIdLst>
    <p:handoutMasterId r:id="rId46"/>
  </p:handoutMasterIdLst>
  <p:sldIdLst>
    <p:sldId id="257" r:id="rId3"/>
    <p:sldId id="567" r:id="rId4"/>
    <p:sldId id="617" r:id="rId5"/>
    <p:sldId id="665" r:id="rId6"/>
    <p:sldId id="666" r:id="rId7"/>
    <p:sldId id="668" r:id="rId9"/>
    <p:sldId id="667" r:id="rId10"/>
    <p:sldId id="669" r:id="rId11"/>
    <p:sldId id="670" r:id="rId12"/>
    <p:sldId id="671" r:id="rId13"/>
    <p:sldId id="564" r:id="rId14"/>
    <p:sldId id="672" r:id="rId15"/>
    <p:sldId id="673" r:id="rId16"/>
    <p:sldId id="674" r:id="rId17"/>
    <p:sldId id="675" r:id="rId18"/>
    <p:sldId id="676" r:id="rId19"/>
    <p:sldId id="677" r:id="rId20"/>
    <p:sldId id="678" r:id="rId21"/>
    <p:sldId id="619" r:id="rId22"/>
    <p:sldId id="679" r:id="rId23"/>
    <p:sldId id="680" r:id="rId24"/>
    <p:sldId id="683" r:id="rId25"/>
    <p:sldId id="565" r:id="rId26"/>
    <p:sldId id="684" r:id="rId27"/>
    <p:sldId id="685" r:id="rId28"/>
    <p:sldId id="686" r:id="rId29"/>
    <p:sldId id="687" r:id="rId30"/>
    <p:sldId id="688" r:id="rId31"/>
    <p:sldId id="689" r:id="rId32"/>
    <p:sldId id="690" r:id="rId33"/>
    <p:sldId id="691" r:id="rId34"/>
    <p:sldId id="692" r:id="rId35"/>
    <p:sldId id="693" r:id="rId36"/>
    <p:sldId id="622" r:id="rId37"/>
    <p:sldId id="695" r:id="rId38"/>
    <p:sldId id="696" r:id="rId39"/>
    <p:sldId id="697" r:id="rId40"/>
    <p:sldId id="694" r:id="rId41"/>
    <p:sldId id="699" r:id="rId42"/>
    <p:sldId id="700" r:id="rId43"/>
    <p:sldId id="637" r:id="rId44"/>
    <p:sldId id="663" r:id="rId4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4D7B"/>
    <a:srgbClr val="153D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818"/>
    <p:restoredTop sz="94637"/>
  </p:normalViewPr>
  <p:slideViewPr>
    <p:cSldViewPr snapToGrid="0">
      <p:cViewPr varScale="1">
        <p:scale>
          <a:sx n="84" d="100"/>
          <a:sy n="84" d="100"/>
        </p:scale>
        <p:origin x="-372" y="-78"/>
      </p:cViewPr>
      <p:guideLst>
        <p:guide orient="horz" pos="2160"/>
        <p:guide pos="3840"/>
      </p:guideLst>
    </p:cSldViewPr>
  </p:slideViewPr>
  <p:notesTextViewPr>
    <p:cViewPr>
      <p:scale>
        <a:sx n="1" d="1"/>
        <a:sy n="1" d="1"/>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handoutMaster" Target="handoutMasters/handoutMaster1.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06D2E8E6-6CFC-A449-9FA6-659EE1B975F3}" type="doc">
      <dgm:prSet loTypeId="urn:microsoft.com/office/officeart/2005/8/layout/vList5" loCatId="" qsTypeId="urn:microsoft.com/office/officeart/2005/8/quickstyle/simple1" qsCatId="simple" csTypeId="urn:microsoft.com/office/officeart/2005/8/colors/colorful2" csCatId="colorful" phldr="1"/>
      <dgm:spPr/>
      <dgm:t>
        <a:bodyPr/>
        <a:lstStyle/>
        <a:p>
          <a:endParaRPr lang="zh-CN" altLang="en-US"/>
        </a:p>
      </dgm:t>
    </dgm:pt>
    <dgm:pt modelId="{5F923130-C0BF-6E43-91FA-8F90A8C0203B}">
      <dgm:prSet phldrT="[文本]" custT="1"/>
      <dgm:spPr/>
      <dgm:t>
        <a:bodyPr/>
        <a:lstStyle/>
        <a:p>
          <a:r>
            <a:rPr lang="zh-CN" altLang="en-US" sz="2800" dirty="0" smtClean="0">
              <a:latin typeface="新宋体" panose="02010609030101010101" charset="-122"/>
              <a:ea typeface="新宋体" panose="02010609030101010101" charset="-122"/>
              <a:cs typeface="新宋体" panose="02010609030101010101" charset="-122"/>
            </a:rPr>
            <a:t>系统自动检索分析</a:t>
          </a:r>
          <a:endParaRPr lang="zh-CN" altLang="en-US" sz="2800" dirty="0">
            <a:latin typeface="新宋体" panose="02010609030101010101" charset="-122"/>
            <a:ea typeface="新宋体" panose="02010609030101010101" charset="-122"/>
            <a:cs typeface="新宋体" panose="02010609030101010101" charset="-122"/>
          </a:endParaRPr>
        </a:p>
      </dgm:t>
    </dgm:pt>
    <dgm:pt modelId="{40D27F28-8982-3B44-B2DA-B2EEBBB5997D}" cxnId="{28C29744-A2BA-CC4A-A099-4B4E32291467}" type="par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6687B958-8043-B34D-87EB-C3EA8064742B}" cxnId="{28C29744-A2BA-CC4A-A099-4B4E32291467}" type="sib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69CDC3CA-4AD0-C34B-B9EC-AD34FCB9326D}">
      <dgm:prSet phldrT="[文本]" custT="1"/>
      <dgm:spPr/>
      <dgm:t>
        <a:bodyPr/>
        <a:lstStyle/>
        <a:p>
          <a:r>
            <a:rPr lang="zh-CN" altLang="en-US" sz="2400" dirty="0" smtClean="0">
              <a:latin typeface="新宋体" panose="02010609030101010101" charset="-122"/>
              <a:ea typeface="新宋体" panose="02010609030101010101" charset="-122"/>
              <a:cs typeface="新宋体" panose="02010609030101010101" charset="-122"/>
            </a:rPr>
            <a:t>财务指标分析、税负分析、变动率分析、发票云图比对</a:t>
          </a:r>
          <a:endParaRPr lang="zh-CN" altLang="en-US" sz="2400" dirty="0">
            <a:latin typeface="新宋体" panose="02010609030101010101" charset="-122"/>
            <a:ea typeface="新宋体" panose="02010609030101010101" charset="-122"/>
            <a:cs typeface="新宋体" panose="02010609030101010101" charset="-122"/>
          </a:endParaRPr>
        </a:p>
      </dgm:t>
    </dgm:pt>
    <dgm:pt modelId="{72B3738A-D297-CE49-BC09-E190A1CE8B1A}" cxnId="{63D33DFC-51BB-2F41-B5BF-5E45D0A92B06}" type="par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459AFAD2-222B-0A46-891F-BF995943885C}" cxnId="{63D33DFC-51BB-2F41-B5BF-5E45D0A92B06}" type="sib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102C4125-31A6-5744-9315-2FDB270ACE34}">
      <dgm:prSet phldrT="[文本]" custT="1"/>
      <dgm:spPr/>
      <dgm:t>
        <a:bodyPr/>
        <a:lstStyle/>
        <a:p>
          <a:r>
            <a:rPr lang="zh-CN" altLang="en-US" sz="2400" dirty="0" smtClean="0">
              <a:latin typeface="新宋体" panose="02010609030101010101" charset="-122"/>
              <a:ea typeface="新宋体" panose="02010609030101010101" charset="-122"/>
              <a:cs typeface="新宋体" panose="02010609030101010101" charset="-122"/>
            </a:rPr>
            <a:t>人工辅助大数据分析</a:t>
          </a:r>
          <a:endParaRPr lang="zh-CN" altLang="en-US" sz="2400" dirty="0">
            <a:latin typeface="新宋体" panose="02010609030101010101" charset="-122"/>
            <a:ea typeface="新宋体" panose="02010609030101010101" charset="-122"/>
            <a:cs typeface="新宋体" panose="02010609030101010101" charset="-122"/>
          </a:endParaRPr>
        </a:p>
      </dgm:t>
    </dgm:pt>
    <dgm:pt modelId="{68D502EB-3EE7-914F-ACD5-DCD559BB1A5E}" cxnId="{4358856B-4484-9E49-A12D-DDC01433697E}" type="par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48C34B19-F5E7-C046-9249-E826B32FB562}" cxnId="{4358856B-4484-9E49-A12D-DDC01433697E}" type="sib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489A1054-7A5A-504F-B3C3-CCBD7C065F95}">
      <dgm:prSet phldrT="[文本]" custT="1"/>
      <dgm:spPr/>
      <dgm:t>
        <a:bodyPr/>
        <a:lstStyle/>
        <a:p>
          <a:r>
            <a:rPr lang="zh-CN" altLang="en-US" sz="2400" dirty="0" smtClean="0">
              <a:latin typeface="新宋体" panose="02010609030101010101" charset="-122"/>
              <a:ea typeface="新宋体" panose="02010609030101010101" charset="-122"/>
              <a:cs typeface="新宋体" panose="02010609030101010101" charset="-122"/>
            </a:rPr>
            <a:t>各税种对比分析、账表的数据勾稽分析、经济事项摘要的搜索</a:t>
          </a:r>
          <a:endParaRPr lang="zh-CN" altLang="en-US" sz="2400" dirty="0">
            <a:latin typeface="新宋体" panose="02010609030101010101" charset="-122"/>
            <a:ea typeface="新宋体" panose="02010609030101010101" charset="-122"/>
            <a:cs typeface="新宋体" panose="02010609030101010101" charset="-122"/>
          </a:endParaRPr>
        </a:p>
      </dgm:t>
    </dgm:pt>
    <dgm:pt modelId="{DB83AF96-6A4B-2244-B594-97E3F0B188E6}" cxnId="{E7E545D7-E611-1B4B-8C26-CC70AECCA733}" type="par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ECABE82F-BB9F-3A48-8BDC-C965E94FED2F}" cxnId="{E7E545D7-E611-1B4B-8C26-CC70AECCA733}" type="sib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6F8060AC-B6FA-8948-9155-DE7F79508A8D}">
      <dgm:prSet phldrT="[文本]" custT="1"/>
      <dgm:spPr/>
      <dgm:t>
        <a:bodyPr/>
        <a:lstStyle/>
        <a:p>
          <a:r>
            <a:rPr lang="zh-CN" altLang="en-US" sz="2800" dirty="0" smtClean="0">
              <a:latin typeface="新宋体" panose="02010609030101010101" charset="-122"/>
              <a:ea typeface="新宋体" panose="02010609030101010101" charset="-122"/>
              <a:cs typeface="新宋体" panose="02010609030101010101" charset="-122"/>
            </a:rPr>
            <a:t>数据共享</a:t>
          </a:r>
          <a:endParaRPr lang="zh-CN" altLang="en-US" sz="2800" dirty="0">
            <a:latin typeface="新宋体" panose="02010609030101010101" charset="-122"/>
            <a:ea typeface="新宋体" panose="02010609030101010101" charset="-122"/>
            <a:cs typeface="新宋体" panose="02010609030101010101" charset="-122"/>
          </a:endParaRPr>
        </a:p>
      </dgm:t>
    </dgm:pt>
    <dgm:pt modelId="{8A3E6C98-5AED-3F43-886B-3080EDCDA2C7}" cxnId="{E5B74C67-8F90-FD4A-A277-21477F6382EC}" type="par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D3761962-8C2D-ED4D-B38C-E29394C57CF3}" cxnId="{E5B74C67-8F90-FD4A-A277-21477F6382EC}" type="sib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EA6C460F-8FFC-4C47-98D4-FB75FA6C06EC}">
      <dgm:prSet phldrT="[文本]" custT="1"/>
      <dgm:spPr/>
      <dgm:t>
        <a:bodyPr/>
        <a:lstStyle/>
        <a:p>
          <a:r>
            <a:rPr lang="zh-CN" altLang="en-US" sz="2400" dirty="0" smtClean="0">
              <a:latin typeface="新宋体" panose="02010609030101010101" charset="-122"/>
              <a:ea typeface="新宋体" panose="02010609030101010101" charset="-122"/>
              <a:cs typeface="新宋体" panose="02010609030101010101" charset="-122"/>
            </a:rPr>
            <a:t>银行、公安、住建委全数据接入</a:t>
          </a:r>
          <a:endParaRPr lang="zh-CN" altLang="en-US" sz="2400" dirty="0">
            <a:latin typeface="新宋体" panose="02010609030101010101" charset="-122"/>
            <a:ea typeface="新宋体" panose="02010609030101010101" charset="-122"/>
            <a:cs typeface="新宋体" panose="02010609030101010101" charset="-122"/>
          </a:endParaRPr>
        </a:p>
      </dgm:t>
    </dgm:pt>
    <dgm:pt modelId="{651C28DA-1CD1-2A42-920C-51EA5A1ABDD8}" cxnId="{96B79D8A-C74C-D74B-957B-2A154630BECE}" type="par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8CAD74F3-B8A2-E241-B3D1-B127ED99CF93}" cxnId="{96B79D8A-C74C-D74B-957B-2A154630BECE}" type="sibTrans">
      <dgm:prSet/>
      <dgm:spPr/>
      <dgm:t>
        <a:bodyPr/>
        <a:lstStyle/>
        <a:p>
          <a:endParaRPr lang="zh-CN" altLang="en-US" sz="1400">
            <a:latin typeface="新宋体" panose="02010609030101010101" charset="-122"/>
            <a:ea typeface="新宋体" panose="02010609030101010101" charset="-122"/>
            <a:cs typeface="新宋体" panose="02010609030101010101" charset="-122"/>
          </a:endParaRPr>
        </a:p>
      </dgm:t>
    </dgm:pt>
    <dgm:pt modelId="{C263C5A2-1EB5-1C41-89B4-8A8BC8F45CFE}" type="pres">
      <dgm:prSet presAssocID="{06D2E8E6-6CFC-A449-9FA6-659EE1B975F3}" presName="Name0" presStyleCnt="0">
        <dgm:presLayoutVars>
          <dgm:dir/>
          <dgm:animLvl val="lvl"/>
          <dgm:resizeHandles val="exact"/>
        </dgm:presLayoutVars>
      </dgm:prSet>
      <dgm:spPr/>
      <dgm:t>
        <a:bodyPr/>
        <a:lstStyle/>
        <a:p>
          <a:endParaRPr lang="zh-CN" altLang="en-US"/>
        </a:p>
      </dgm:t>
    </dgm:pt>
    <dgm:pt modelId="{AAB9198E-10CA-FA4E-9B68-95C3116732BF}" type="pres">
      <dgm:prSet presAssocID="{5F923130-C0BF-6E43-91FA-8F90A8C0203B}" presName="linNode" presStyleCnt="0"/>
      <dgm:spPr/>
    </dgm:pt>
    <dgm:pt modelId="{00B0E9DE-DFDF-3945-800B-44B505AF2826}" type="pres">
      <dgm:prSet presAssocID="{5F923130-C0BF-6E43-91FA-8F90A8C0203B}" presName="parentText" presStyleLbl="node1" presStyleIdx="0" presStyleCnt="3">
        <dgm:presLayoutVars>
          <dgm:chMax val="1"/>
          <dgm:bulletEnabled val="1"/>
        </dgm:presLayoutVars>
      </dgm:prSet>
      <dgm:spPr/>
      <dgm:t>
        <a:bodyPr/>
        <a:lstStyle/>
        <a:p>
          <a:endParaRPr lang="zh-CN" altLang="en-US"/>
        </a:p>
      </dgm:t>
    </dgm:pt>
    <dgm:pt modelId="{D6D46BD3-29E9-D14F-BF31-4B8B2B53A81A}" type="pres">
      <dgm:prSet presAssocID="{5F923130-C0BF-6E43-91FA-8F90A8C0203B}" presName="descendantText" presStyleLbl="alignAccFollowNode1" presStyleIdx="0" presStyleCnt="3">
        <dgm:presLayoutVars>
          <dgm:bulletEnabled val="1"/>
        </dgm:presLayoutVars>
      </dgm:prSet>
      <dgm:spPr/>
      <dgm:t>
        <a:bodyPr/>
        <a:lstStyle/>
        <a:p>
          <a:endParaRPr lang="zh-CN" altLang="en-US"/>
        </a:p>
      </dgm:t>
    </dgm:pt>
    <dgm:pt modelId="{1ED2C7D9-0E36-EF4B-B492-17830EBAD819}" type="pres">
      <dgm:prSet presAssocID="{6687B958-8043-B34D-87EB-C3EA8064742B}" presName="sp" presStyleCnt="0"/>
      <dgm:spPr/>
    </dgm:pt>
    <dgm:pt modelId="{E3E84E50-EDE5-FE43-824A-CE409EA36EAD}" type="pres">
      <dgm:prSet presAssocID="{102C4125-31A6-5744-9315-2FDB270ACE34}" presName="linNode" presStyleCnt="0"/>
      <dgm:spPr/>
    </dgm:pt>
    <dgm:pt modelId="{2275B91A-6EAE-224F-BEAA-312A6C3872CB}" type="pres">
      <dgm:prSet presAssocID="{102C4125-31A6-5744-9315-2FDB270ACE34}" presName="parentText" presStyleLbl="node1" presStyleIdx="1" presStyleCnt="3">
        <dgm:presLayoutVars>
          <dgm:chMax val="1"/>
          <dgm:bulletEnabled val="1"/>
        </dgm:presLayoutVars>
      </dgm:prSet>
      <dgm:spPr/>
      <dgm:t>
        <a:bodyPr/>
        <a:lstStyle/>
        <a:p>
          <a:endParaRPr lang="zh-CN" altLang="en-US"/>
        </a:p>
      </dgm:t>
    </dgm:pt>
    <dgm:pt modelId="{29B1B6FB-7444-CB49-9967-0EAFBD8470CE}" type="pres">
      <dgm:prSet presAssocID="{102C4125-31A6-5744-9315-2FDB270ACE34}" presName="descendantText" presStyleLbl="alignAccFollowNode1" presStyleIdx="1" presStyleCnt="3">
        <dgm:presLayoutVars>
          <dgm:bulletEnabled val="1"/>
        </dgm:presLayoutVars>
      </dgm:prSet>
      <dgm:spPr/>
      <dgm:t>
        <a:bodyPr/>
        <a:lstStyle/>
        <a:p>
          <a:endParaRPr lang="zh-CN" altLang="en-US"/>
        </a:p>
      </dgm:t>
    </dgm:pt>
    <dgm:pt modelId="{CCC9492A-81EC-AB47-98CF-E54D4E41567A}" type="pres">
      <dgm:prSet presAssocID="{48C34B19-F5E7-C046-9249-E826B32FB562}" presName="sp" presStyleCnt="0"/>
      <dgm:spPr/>
    </dgm:pt>
    <dgm:pt modelId="{ACA979B3-EA63-9847-BA90-5090BAF7A097}" type="pres">
      <dgm:prSet presAssocID="{6F8060AC-B6FA-8948-9155-DE7F79508A8D}" presName="linNode" presStyleCnt="0"/>
      <dgm:spPr/>
    </dgm:pt>
    <dgm:pt modelId="{0EE526DB-1F14-A64A-B991-C0531770BCE8}" type="pres">
      <dgm:prSet presAssocID="{6F8060AC-B6FA-8948-9155-DE7F79508A8D}" presName="parentText" presStyleLbl="node1" presStyleIdx="2" presStyleCnt="3">
        <dgm:presLayoutVars>
          <dgm:chMax val="1"/>
          <dgm:bulletEnabled val="1"/>
        </dgm:presLayoutVars>
      </dgm:prSet>
      <dgm:spPr/>
      <dgm:t>
        <a:bodyPr/>
        <a:lstStyle/>
        <a:p>
          <a:endParaRPr lang="zh-CN" altLang="en-US"/>
        </a:p>
      </dgm:t>
    </dgm:pt>
    <dgm:pt modelId="{81E053FF-B446-E448-9659-1AE31994BA87}" type="pres">
      <dgm:prSet presAssocID="{6F8060AC-B6FA-8948-9155-DE7F79508A8D}" presName="descendantText" presStyleLbl="alignAccFollowNode1" presStyleIdx="2" presStyleCnt="3">
        <dgm:presLayoutVars>
          <dgm:bulletEnabled val="1"/>
        </dgm:presLayoutVars>
      </dgm:prSet>
      <dgm:spPr/>
      <dgm:t>
        <a:bodyPr/>
        <a:lstStyle/>
        <a:p>
          <a:endParaRPr lang="zh-CN" altLang="en-US"/>
        </a:p>
      </dgm:t>
    </dgm:pt>
  </dgm:ptLst>
  <dgm:cxnLst>
    <dgm:cxn modelId="{C5A82829-D35B-4F66-9B20-701C98109273}" type="presOf" srcId="{06D2E8E6-6CFC-A449-9FA6-659EE1B975F3}" destId="{C263C5A2-1EB5-1C41-89B4-8A8BC8F45CFE}" srcOrd="0" destOrd="0" presId="urn:microsoft.com/office/officeart/2005/8/layout/vList5"/>
    <dgm:cxn modelId="{442E4B21-A81C-48AF-9D06-28CCEEF9CECA}" type="presOf" srcId="{102C4125-31A6-5744-9315-2FDB270ACE34}" destId="{2275B91A-6EAE-224F-BEAA-312A6C3872CB}" srcOrd="0" destOrd="0" presId="urn:microsoft.com/office/officeart/2005/8/layout/vList5"/>
    <dgm:cxn modelId="{4358856B-4484-9E49-A12D-DDC01433697E}" srcId="{06D2E8E6-6CFC-A449-9FA6-659EE1B975F3}" destId="{102C4125-31A6-5744-9315-2FDB270ACE34}" srcOrd="1" destOrd="0" parTransId="{68D502EB-3EE7-914F-ACD5-DCD559BB1A5E}" sibTransId="{48C34B19-F5E7-C046-9249-E826B32FB562}"/>
    <dgm:cxn modelId="{E7E545D7-E611-1B4B-8C26-CC70AECCA733}" srcId="{102C4125-31A6-5744-9315-2FDB270ACE34}" destId="{489A1054-7A5A-504F-B3C3-CCBD7C065F95}" srcOrd="0" destOrd="0" parTransId="{DB83AF96-6A4B-2244-B594-97E3F0B188E6}" sibTransId="{ECABE82F-BB9F-3A48-8BDC-C965E94FED2F}"/>
    <dgm:cxn modelId="{70D14023-D86B-490B-AF3D-E32DECE2D35B}" type="presOf" srcId="{489A1054-7A5A-504F-B3C3-CCBD7C065F95}" destId="{29B1B6FB-7444-CB49-9967-0EAFBD8470CE}" srcOrd="0" destOrd="0" presId="urn:microsoft.com/office/officeart/2005/8/layout/vList5"/>
    <dgm:cxn modelId="{96B79D8A-C74C-D74B-957B-2A154630BECE}" srcId="{6F8060AC-B6FA-8948-9155-DE7F79508A8D}" destId="{EA6C460F-8FFC-4C47-98D4-FB75FA6C06EC}" srcOrd="0" destOrd="0" parTransId="{651C28DA-1CD1-2A42-920C-51EA5A1ABDD8}" sibTransId="{8CAD74F3-B8A2-E241-B3D1-B127ED99CF93}"/>
    <dgm:cxn modelId="{5B191080-755D-43C2-9FBD-01CD2B94D500}" type="presOf" srcId="{69CDC3CA-4AD0-C34B-B9EC-AD34FCB9326D}" destId="{D6D46BD3-29E9-D14F-BF31-4B8B2B53A81A}" srcOrd="0" destOrd="0" presId="urn:microsoft.com/office/officeart/2005/8/layout/vList5"/>
    <dgm:cxn modelId="{28C29744-A2BA-CC4A-A099-4B4E32291467}" srcId="{06D2E8E6-6CFC-A449-9FA6-659EE1B975F3}" destId="{5F923130-C0BF-6E43-91FA-8F90A8C0203B}" srcOrd="0" destOrd="0" parTransId="{40D27F28-8982-3B44-B2DA-B2EEBBB5997D}" sibTransId="{6687B958-8043-B34D-87EB-C3EA8064742B}"/>
    <dgm:cxn modelId="{63D33DFC-51BB-2F41-B5BF-5E45D0A92B06}" srcId="{5F923130-C0BF-6E43-91FA-8F90A8C0203B}" destId="{69CDC3CA-4AD0-C34B-B9EC-AD34FCB9326D}" srcOrd="0" destOrd="0" parTransId="{72B3738A-D297-CE49-BC09-E190A1CE8B1A}" sibTransId="{459AFAD2-222B-0A46-891F-BF995943885C}"/>
    <dgm:cxn modelId="{1FDB5735-75F4-4BCB-BEA5-E63DFD597637}" type="presOf" srcId="{6F8060AC-B6FA-8948-9155-DE7F79508A8D}" destId="{0EE526DB-1F14-A64A-B991-C0531770BCE8}" srcOrd="0" destOrd="0" presId="urn:microsoft.com/office/officeart/2005/8/layout/vList5"/>
    <dgm:cxn modelId="{CAD2CCFA-10C7-42D9-8F5C-76BF9421A422}" type="presOf" srcId="{5F923130-C0BF-6E43-91FA-8F90A8C0203B}" destId="{00B0E9DE-DFDF-3945-800B-44B505AF2826}" srcOrd="0" destOrd="0" presId="urn:microsoft.com/office/officeart/2005/8/layout/vList5"/>
    <dgm:cxn modelId="{E5B74C67-8F90-FD4A-A277-21477F6382EC}" srcId="{06D2E8E6-6CFC-A449-9FA6-659EE1B975F3}" destId="{6F8060AC-B6FA-8948-9155-DE7F79508A8D}" srcOrd="2" destOrd="0" parTransId="{8A3E6C98-5AED-3F43-886B-3080EDCDA2C7}" sibTransId="{D3761962-8C2D-ED4D-B38C-E29394C57CF3}"/>
    <dgm:cxn modelId="{01E073BB-4CE8-4DB8-8162-5214B9DA3B44}" type="presOf" srcId="{EA6C460F-8FFC-4C47-98D4-FB75FA6C06EC}" destId="{81E053FF-B446-E448-9659-1AE31994BA87}" srcOrd="0" destOrd="0" presId="urn:microsoft.com/office/officeart/2005/8/layout/vList5"/>
    <dgm:cxn modelId="{DCC5EE25-2A89-4D8A-92A3-F2CAC78C75A4}" type="presParOf" srcId="{C263C5A2-1EB5-1C41-89B4-8A8BC8F45CFE}" destId="{AAB9198E-10CA-FA4E-9B68-95C3116732BF}" srcOrd="0" destOrd="0" presId="urn:microsoft.com/office/officeart/2005/8/layout/vList5"/>
    <dgm:cxn modelId="{31AAA005-C300-40B3-A302-618FBE7CA05D}" type="presParOf" srcId="{AAB9198E-10CA-FA4E-9B68-95C3116732BF}" destId="{00B0E9DE-DFDF-3945-800B-44B505AF2826}" srcOrd="0" destOrd="0" presId="urn:microsoft.com/office/officeart/2005/8/layout/vList5"/>
    <dgm:cxn modelId="{80FD176B-5673-4BED-AE5F-CA1AA4ECFC9F}" type="presParOf" srcId="{AAB9198E-10CA-FA4E-9B68-95C3116732BF}" destId="{D6D46BD3-29E9-D14F-BF31-4B8B2B53A81A}" srcOrd="1" destOrd="0" presId="urn:microsoft.com/office/officeart/2005/8/layout/vList5"/>
    <dgm:cxn modelId="{E59C7E86-0BFF-4A2D-8830-28B7E1E98EF8}" type="presParOf" srcId="{C263C5A2-1EB5-1C41-89B4-8A8BC8F45CFE}" destId="{1ED2C7D9-0E36-EF4B-B492-17830EBAD819}" srcOrd="1" destOrd="0" presId="urn:microsoft.com/office/officeart/2005/8/layout/vList5"/>
    <dgm:cxn modelId="{B7A787B2-9519-47FB-96F4-EB54E85BE9AB}" type="presParOf" srcId="{C263C5A2-1EB5-1C41-89B4-8A8BC8F45CFE}" destId="{E3E84E50-EDE5-FE43-824A-CE409EA36EAD}" srcOrd="2" destOrd="0" presId="urn:microsoft.com/office/officeart/2005/8/layout/vList5"/>
    <dgm:cxn modelId="{AF7E2BEA-3E97-419A-BE3B-873B48BD58E3}" type="presParOf" srcId="{E3E84E50-EDE5-FE43-824A-CE409EA36EAD}" destId="{2275B91A-6EAE-224F-BEAA-312A6C3872CB}" srcOrd="0" destOrd="0" presId="urn:microsoft.com/office/officeart/2005/8/layout/vList5"/>
    <dgm:cxn modelId="{01CB1DFE-AAFB-4237-9BDE-79747B2E5AEA}" type="presParOf" srcId="{E3E84E50-EDE5-FE43-824A-CE409EA36EAD}" destId="{29B1B6FB-7444-CB49-9967-0EAFBD8470CE}" srcOrd="1" destOrd="0" presId="urn:microsoft.com/office/officeart/2005/8/layout/vList5"/>
    <dgm:cxn modelId="{8996413F-EBE3-4BF0-9309-34934943FC5A}" type="presParOf" srcId="{C263C5A2-1EB5-1C41-89B4-8A8BC8F45CFE}" destId="{CCC9492A-81EC-AB47-98CF-E54D4E41567A}" srcOrd="3" destOrd="0" presId="urn:microsoft.com/office/officeart/2005/8/layout/vList5"/>
    <dgm:cxn modelId="{CE8C0F19-1B08-4971-9BB2-F8E43779FF49}" type="presParOf" srcId="{C263C5A2-1EB5-1C41-89B4-8A8BC8F45CFE}" destId="{ACA979B3-EA63-9847-BA90-5090BAF7A097}" srcOrd="4" destOrd="0" presId="urn:microsoft.com/office/officeart/2005/8/layout/vList5"/>
    <dgm:cxn modelId="{169ADC7A-DED2-4FF7-95F0-728892611B6E}" type="presParOf" srcId="{ACA979B3-EA63-9847-BA90-5090BAF7A097}" destId="{0EE526DB-1F14-A64A-B991-C0531770BCE8}" srcOrd="0" destOrd="0" presId="urn:microsoft.com/office/officeart/2005/8/layout/vList5"/>
    <dgm:cxn modelId="{DF9D5482-637D-469D-BF28-31175F3D2891}" type="presParOf" srcId="{ACA979B3-EA63-9847-BA90-5090BAF7A097}" destId="{81E053FF-B446-E448-9659-1AE31994BA87}"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4B2047-7CB1-A344-B33C-1ADCCCAF05B0}" type="doc">
      <dgm:prSet loTypeId="urn:microsoft.com/office/officeart/2009/layout/ReverseList" loCatId="" qsTypeId="urn:microsoft.com/office/officeart/2005/8/quickstyle/simple1" qsCatId="simple" csTypeId="urn:microsoft.com/office/officeart/2005/8/colors/colorful3" csCatId="colorful" phldr="1"/>
      <dgm:spPr/>
      <dgm:t>
        <a:bodyPr/>
        <a:lstStyle/>
        <a:p>
          <a:endParaRPr lang="zh-CN" altLang="en-US"/>
        </a:p>
      </dgm:t>
    </dgm:pt>
    <dgm:pt modelId="{27CA4689-F028-014E-ACF4-4635B0E5E163}">
      <dgm:prSet phldrT="[文本]" custT="1"/>
      <dgm:spPr/>
      <dgm:t>
        <a:bodyPr/>
        <a:lstStyle/>
        <a:p>
          <a:pPr algn="ctr"/>
          <a:r>
            <a:rPr lang="zh-CN" altLang="en-US" sz="4400" dirty="0" smtClean="0">
              <a:latin typeface="新宋体" panose="02010609030101010101" charset="-122"/>
              <a:ea typeface="新宋体" panose="02010609030101010101" charset="-122"/>
              <a:cs typeface="新宋体" panose="02010609030101010101" charset="-122"/>
            </a:rPr>
            <a:t>合作</a:t>
          </a:r>
          <a:endParaRPr lang="zh-CN" altLang="en-US" sz="4400" dirty="0">
            <a:latin typeface="新宋体" panose="02010609030101010101" charset="-122"/>
            <a:ea typeface="新宋体" panose="02010609030101010101" charset="-122"/>
            <a:cs typeface="新宋体" panose="02010609030101010101" charset="-122"/>
          </a:endParaRPr>
        </a:p>
      </dgm:t>
    </dgm:pt>
    <dgm:pt modelId="{F83612AA-36F7-1A43-A949-E87DD98DD3B2}" cxnId="{47DA8E61-1DF1-3546-9F69-072298684061}" type="parTrans">
      <dgm:prSet/>
      <dgm:spPr/>
      <dgm:t>
        <a:bodyPr/>
        <a:lstStyle/>
        <a:p>
          <a:pPr algn="ctr"/>
          <a:endParaRPr lang="zh-CN" altLang="en-US" sz="4400">
            <a:latin typeface="新宋体" panose="02010609030101010101" charset="-122"/>
            <a:ea typeface="新宋体" panose="02010609030101010101" charset="-122"/>
            <a:cs typeface="新宋体" panose="02010609030101010101" charset="-122"/>
          </a:endParaRPr>
        </a:p>
      </dgm:t>
    </dgm:pt>
    <dgm:pt modelId="{31CB53B4-7812-8A41-B4D1-1677D1EEF121}" cxnId="{47DA8E61-1DF1-3546-9F69-072298684061}" type="sibTrans">
      <dgm:prSet/>
      <dgm:spPr/>
      <dgm:t>
        <a:bodyPr/>
        <a:lstStyle/>
        <a:p>
          <a:pPr algn="ctr"/>
          <a:endParaRPr lang="zh-CN" altLang="en-US" sz="4400">
            <a:latin typeface="新宋体" panose="02010609030101010101" charset="-122"/>
            <a:ea typeface="新宋体" panose="02010609030101010101" charset="-122"/>
            <a:cs typeface="新宋体" panose="02010609030101010101" charset="-122"/>
          </a:endParaRPr>
        </a:p>
      </dgm:t>
    </dgm:pt>
    <dgm:pt modelId="{EE5FB063-D581-F147-8350-CD1B012B47D5}">
      <dgm:prSet phldrT="[文本]" custT="1"/>
      <dgm:spPr/>
      <dgm:t>
        <a:bodyPr/>
        <a:lstStyle/>
        <a:p>
          <a:pPr algn="ctr"/>
          <a:r>
            <a:rPr lang="zh-CN" altLang="en-US" sz="4400" dirty="0" smtClean="0">
              <a:latin typeface="新宋体" panose="02010609030101010101" charset="-122"/>
              <a:ea typeface="新宋体" panose="02010609030101010101" charset="-122"/>
              <a:cs typeface="新宋体" panose="02010609030101010101" charset="-122"/>
            </a:rPr>
            <a:t>管理</a:t>
          </a:r>
          <a:endParaRPr lang="zh-CN" altLang="en-US" sz="4400" dirty="0">
            <a:latin typeface="新宋体" panose="02010609030101010101" charset="-122"/>
            <a:ea typeface="新宋体" panose="02010609030101010101" charset="-122"/>
            <a:cs typeface="新宋体" panose="02010609030101010101" charset="-122"/>
          </a:endParaRPr>
        </a:p>
      </dgm:t>
    </dgm:pt>
    <dgm:pt modelId="{37FD7FB4-59F2-EA4B-A520-6337C1B7940B}" cxnId="{92E16EAF-ABB7-2741-92DA-CC7BF982C7C2}" type="sibTrans">
      <dgm:prSet/>
      <dgm:spPr/>
      <dgm:t>
        <a:bodyPr/>
        <a:lstStyle/>
        <a:p>
          <a:pPr algn="ctr"/>
          <a:endParaRPr lang="zh-CN" altLang="en-US" sz="4400">
            <a:latin typeface="新宋体" panose="02010609030101010101" charset="-122"/>
            <a:ea typeface="新宋体" panose="02010609030101010101" charset="-122"/>
            <a:cs typeface="新宋体" panose="02010609030101010101" charset="-122"/>
          </a:endParaRPr>
        </a:p>
      </dgm:t>
    </dgm:pt>
    <dgm:pt modelId="{E3E68289-E935-8643-B6FD-F7EF3A4DEBF4}" cxnId="{92E16EAF-ABB7-2741-92DA-CC7BF982C7C2}" type="parTrans">
      <dgm:prSet/>
      <dgm:spPr/>
      <dgm:t>
        <a:bodyPr/>
        <a:lstStyle/>
        <a:p>
          <a:pPr algn="ctr"/>
          <a:endParaRPr lang="zh-CN" altLang="en-US" sz="4400">
            <a:latin typeface="新宋体" panose="02010609030101010101" charset="-122"/>
            <a:ea typeface="新宋体" panose="02010609030101010101" charset="-122"/>
            <a:cs typeface="新宋体" panose="02010609030101010101" charset="-122"/>
          </a:endParaRPr>
        </a:p>
      </dgm:t>
    </dgm:pt>
    <dgm:pt modelId="{52CB3FF1-2A20-1041-A570-6E8EB8D9AF9F}" type="pres">
      <dgm:prSet presAssocID="{2A4B2047-7CB1-A344-B33C-1ADCCCAF05B0}" presName="Name0" presStyleCnt="0">
        <dgm:presLayoutVars>
          <dgm:chMax val="2"/>
          <dgm:chPref val="2"/>
          <dgm:animLvl val="lvl"/>
        </dgm:presLayoutVars>
      </dgm:prSet>
      <dgm:spPr/>
      <dgm:t>
        <a:bodyPr/>
        <a:lstStyle/>
        <a:p>
          <a:endParaRPr lang="zh-CN" altLang="en-US"/>
        </a:p>
      </dgm:t>
    </dgm:pt>
    <dgm:pt modelId="{1FC3A222-719A-DA49-B767-398F9318214E}" type="pres">
      <dgm:prSet presAssocID="{2A4B2047-7CB1-A344-B33C-1ADCCCAF05B0}" presName="LeftText" presStyleLbl="revTx" presStyleIdx="0" presStyleCnt="0">
        <dgm:presLayoutVars>
          <dgm:bulletEnabled val="1"/>
        </dgm:presLayoutVars>
      </dgm:prSet>
      <dgm:spPr/>
      <dgm:t>
        <a:bodyPr/>
        <a:lstStyle/>
        <a:p>
          <a:endParaRPr lang="zh-CN" altLang="en-US"/>
        </a:p>
      </dgm:t>
    </dgm:pt>
    <dgm:pt modelId="{23DFCD64-476E-FC4A-B12F-5F86171B073C}" type="pres">
      <dgm:prSet presAssocID="{2A4B2047-7CB1-A344-B33C-1ADCCCAF05B0}" presName="LeftNode" presStyleLbl="bgImgPlace1" presStyleIdx="0" presStyleCnt="2">
        <dgm:presLayoutVars>
          <dgm:chMax val="2"/>
          <dgm:chPref val="2"/>
        </dgm:presLayoutVars>
      </dgm:prSet>
      <dgm:spPr/>
      <dgm:t>
        <a:bodyPr/>
        <a:lstStyle/>
        <a:p>
          <a:endParaRPr lang="zh-CN" altLang="en-US"/>
        </a:p>
      </dgm:t>
    </dgm:pt>
    <dgm:pt modelId="{4AECD57F-AAFE-C448-91FC-44EA28957575}" type="pres">
      <dgm:prSet presAssocID="{2A4B2047-7CB1-A344-B33C-1ADCCCAF05B0}" presName="RightText" presStyleLbl="revTx" presStyleIdx="0" presStyleCnt="0">
        <dgm:presLayoutVars>
          <dgm:bulletEnabled val="1"/>
        </dgm:presLayoutVars>
      </dgm:prSet>
      <dgm:spPr/>
      <dgm:t>
        <a:bodyPr/>
        <a:lstStyle/>
        <a:p>
          <a:endParaRPr lang="zh-CN" altLang="en-US"/>
        </a:p>
      </dgm:t>
    </dgm:pt>
    <dgm:pt modelId="{AEAB0786-6EAB-9849-8B10-D9C304A4BE8D}" type="pres">
      <dgm:prSet presAssocID="{2A4B2047-7CB1-A344-B33C-1ADCCCAF05B0}" presName="RightNode" presStyleLbl="bgImgPlace1" presStyleIdx="1" presStyleCnt="2">
        <dgm:presLayoutVars>
          <dgm:chMax val="0"/>
          <dgm:chPref val="0"/>
        </dgm:presLayoutVars>
      </dgm:prSet>
      <dgm:spPr/>
      <dgm:t>
        <a:bodyPr/>
        <a:lstStyle/>
        <a:p>
          <a:endParaRPr lang="zh-CN" altLang="en-US"/>
        </a:p>
      </dgm:t>
    </dgm:pt>
    <dgm:pt modelId="{BD0F82AE-E16A-384D-9055-80BA51C039A0}" type="pres">
      <dgm:prSet presAssocID="{2A4B2047-7CB1-A344-B33C-1ADCCCAF05B0}" presName="TopArrow" presStyleLbl="node1" presStyleIdx="0" presStyleCnt="2"/>
      <dgm:spPr/>
    </dgm:pt>
    <dgm:pt modelId="{F051C63C-9E10-1147-9F73-AD464B7496DC}" type="pres">
      <dgm:prSet presAssocID="{2A4B2047-7CB1-A344-B33C-1ADCCCAF05B0}" presName="BottomArrow" presStyleLbl="node1" presStyleIdx="1" presStyleCnt="2"/>
      <dgm:spPr/>
    </dgm:pt>
  </dgm:ptLst>
  <dgm:cxnLst>
    <dgm:cxn modelId="{CA8B433F-B4F4-4CAA-AC83-F385121ACB94}" type="presOf" srcId="{EE5FB063-D581-F147-8350-CD1B012B47D5}" destId="{23DFCD64-476E-FC4A-B12F-5F86171B073C}" srcOrd="1" destOrd="0" presId="urn:microsoft.com/office/officeart/2009/layout/ReverseList"/>
    <dgm:cxn modelId="{0FD19C38-FBE2-491C-AE82-E0432437EEF3}" type="presOf" srcId="{2A4B2047-7CB1-A344-B33C-1ADCCCAF05B0}" destId="{52CB3FF1-2A20-1041-A570-6E8EB8D9AF9F}" srcOrd="0" destOrd="0" presId="urn:microsoft.com/office/officeart/2009/layout/ReverseList"/>
    <dgm:cxn modelId="{92E16EAF-ABB7-2741-92DA-CC7BF982C7C2}" srcId="{2A4B2047-7CB1-A344-B33C-1ADCCCAF05B0}" destId="{EE5FB063-D581-F147-8350-CD1B012B47D5}" srcOrd="0" destOrd="0" parTransId="{E3E68289-E935-8643-B6FD-F7EF3A4DEBF4}" sibTransId="{37FD7FB4-59F2-EA4B-A520-6337C1B7940B}"/>
    <dgm:cxn modelId="{47DA8E61-1DF1-3546-9F69-072298684061}" srcId="{2A4B2047-7CB1-A344-B33C-1ADCCCAF05B0}" destId="{27CA4689-F028-014E-ACF4-4635B0E5E163}" srcOrd="1" destOrd="0" parTransId="{F83612AA-36F7-1A43-A949-E87DD98DD3B2}" sibTransId="{31CB53B4-7812-8A41-B4D1-1677D1EEF121}"/>
    <dgm:cxn modelId="{320B5072-873C-433A-8559-ABB49229E9C9}" type="presOf" srcId="{27CA4689-F028-014E-ACF4-4635B0E5E163}" destId="{AEAB0786-6EAB-9849-8B10-D9C304A4BE8D}" srcOrd="1" destOrd="0" presId="urn:microsoft.com/office/officeart/2009/layout/ReverseList"/>
    <dgm:cxn modelId="{62F9CDC0-6B8A-4DF4-95BD-E5B25ED55C44}" type="presOf" srcId="{EE5FB063-D581-F147-8350-CD1B012B47D5}" destId="{1FC3A222-719A-DA49-B767-398F9318214E}" srcOrd="0" destOrd="0" presId="urn:microsoft.com/office/officeart/2009/layout/ReverseList"/>
    <dgm:cxn modelId="{15B0BC71-1A96-4100-A0A2-82A584DA22E2}" type="presOf" srcId="{27CA4689-F028-014E-ACF4-4635B0E5E163}" destId="{4AECD57F-AAFE-C448-91FC-44EA28957575}" srcOrd="0" destOrd="0" presId="urn:microsoft.com/office/officeart/2009/layout/ReverseList"/>
    <dgm:cxn modelId="{C4D13AE4-3A75-4575-910C-68E8E2B9A4FB}" type="presParOf" srcId="{52CB3FF1-2A20-1041-A570-6E8EB8D9AF9F}" destId="{1FC3A222-719A-DA49-B767-398F9318214E}" srcOrd="0" destOrd="0" presId="urn:microsoft.com/office/officeart/2009/layout/ReverseList"/>
    <dgm:cxn modelId="{6C356EE8-84E3-4D4F-BD15-AE361DD19B0D}" type="presParOf" srcId="{52CB3FF1-2A20-1041-A570-6E8EB8D9AF9F}" destId="{23DFCD64-476E-FC4A-B12F-5F86171B073C}" srcOrd="1" destOrd="0" presId="urn:microsoft.com/office/officeart/2009/layout/ReverseList"/>
    <dgm:cxn modelId="{21FAE3F8-E44D-4102-B57A-B1314BD27D8A}" type="presParOf" srcId="{52CB3FF1-2A20-1041-A570-6E8EB8D9AF9F}" destId="{4AECD57F-AAFE-C448-91FC-44EA28957575}" srcOrd="2" destOrd="0" presId="urn:microsoft.com/office/officeart/2009/layout/ReverseList"/>
    <dgm:cxn modelId="{43D9DAC2-8E2D-4DD6-8B5C-8A451E4A4FE1}" type="presParOf" srcId="{52CB3FF1-2A20-1041-A570-6E8EB8D9AF9F}" destId="{AEAB0786-6EAB-9849-8B10-D9C304A4BE8D}" srcOrd="3" destOrd="0" presId="urn:microsoft.com/office/officeart/2009/layout/ReverseList"/>
    <dgm:cxn modelId="{CB5A53BE-A6B9-4E24-9366-8221F834816F}" type="presParOf" srcId="{52CB3FF1-2A20-1041-A570-6E8EB8D9AF9F}" destId="{BD0F82AE-E16A-384D-9055-80BA51C039A0}" srcOrd="4" destOrd="0" presId="urn:microsoft.com/office/officeart/2009/layout/ReverseList"/>
    <dgm:cxn modelId="{6F668F23-7D46-4348-9CB8-5FDF625F748D}" type="presParOf" srcId="{52CB3FF1-2A20-1041-A570-6E8EB8D9AF9F}" destId="{F051C63C-9E10-1147-9F73-AD464B7496DC}"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parTxLTRAlign" val="l"/>
            <dgm:param type="txAnchorVert" val="t"/>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type="round2SameRect" r:blip="" rot="270"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type="round2SameRect" r:blip="" rot="270">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parTxLTRAlign" val="l"/>
                <dgm:param type="txAnchorVert" val="t"/>
              </dgm:alg>
              <dgm:shape xmlns:r="http://schemas.openxmlformats.org/officeDocument/2006/relationships" type="round2SameRect" r:blip="" rot="90"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type="round2SameRect" r:blip="" rot="90">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type="circularArrow" r:blip="" rot="180">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0CA3A2-94BC-4C66-9F06-9807ECB0FD8E}"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9F1DE9-2CB5-4CCE-9EA8-5D4A5EF96F02}"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EB0D3B-6A8A-490E-B688-AD032512E22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2AFAF3-33C1-4AC0-B23F-693B0DA3303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A2AFAF3-33C1-4AC0-B23F-693B0DA3303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A2AFAF3-33C1-4AC0-B23F-693B0DA3303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A2AFAF3-33C1-4AC0-B23F-693B0DA3303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A2AFAF3-33C1-4AC0-B23F-693B0DA3303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A2AFAF3-33C1-4AC0-B23F-693B0DA3303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image" Target="file:///C:\Users\1V994W2\PycharmProjects\PPT_Background_Generation/pic_temp/pic_s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3.png"/><Relationship Id="rId5" Type="http://schemas.openxmlformats.org/officeDocument/2006/relationships/tags" Target="../tags/tag6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2.png"/><Relationship Id="rId2" Type="http://schemas.openxmlformats.org/officeDocument/2006/relationships/tags" Target="../tags/tag61.xml"/><Relationship Id="rId11" Type="http://schemas.openxmlformats.org/officeDocument/2006/relationships/tags" Target="../tags/tag66.xml"/><Relationship Id="rId10" Type="http://schemas.openxmlformats.org/officeDocument/2006/relationships/tags" Target="../tags/tag65.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image" Target="file:///C:\Users\1V994W2\PycharmProjects\PPT_Background_Generation/pic_temp/pic_sup.png" TargetMode="External"/><Relationship Id="rId3" Type="http://schemas.openxmlformats.org/officeDocument/2006/relationships/image" Target="../media/image1.png"/><Relationship Id="rId2" Type="http://schemas.openxmlformats.org/officeDocument/2006/relationships/tags" Target="../tags/tag67.xml"/><Relationship Id="rId10" Type="http://schemas.openxmlformats.org/officeDocument/2006/relationships/tags" Target="../tags/tag73.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3.png"/><Relationship Id="rId5" Type="http://schemas.openxmlformats.org/officeDocument/2006/relationships/tags" Target="../tags/tag75.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2.png"/><Relationship Id="rId2" Type="http://schemas.openxmlformats.org/officeDocument/2006/relationships/tags" Target="../tags/tag74.xml"/><Relationship Id="rId11" Type="http://schemas.openxmlformats.org/officeDocument/2006/relationships/tags" Target="../tags/tag79.xml"/><Relationship Id="rId10" Type="http://schemas.openxmlformats.org/officeDocument/2006/relationships/tags" Target="../tags/tag78.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3.png"/><Relationship Id="rId6" Type="http://schemas.openxmlformats.org/officeDocument/2006/relationships/tags" Target="../tags/tag82.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2.png"/><Relationship Id="rId3" Type="http://schemas.openxmlformats.org/officeDocument/2006/relationships/tags" Target="../tags/tag81.xml"/><Relationship Id="rId2" Type="http://schemas.openxmlformats.org/officeDocument/2006/relationships/tags" Target="../tags/tag80.xml"/><Relationship Id="rId13" Type="http://schemas.openxmlformats.org/officeDocument/2006/relationships/tags" Target="../tags/tag87.xml"/><Relationship Id="rId12" Type="http://schemas.openxmlformats.org/officeDocument/2006/relationships/tags" Target="../tags/tag86.xml"/><Relationship Id="rId11" Type="http://schemas.openxmlformats.org/officeDocument/2006/relationships/tags" Target="../tags/tag85.xml"/><Relationship Id="rId10" Type="http://schemas.openxmlformats.org/officeDocument/2006/relationships/tags" Target="../tags/tag84.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2.png"/><Relationship Id="rId3" Type="http://schemas.openxmlformats.org/officeDocument/2006/relationships/tags" Target="../tags/tag89.xml"/><Relationship Id="rId2" Type="http://schemas.openxmlformats.org/officeDocument/2006/relationships/tags" Target="../tags/tag88.xml"/><Relationship Id="rId11" Type="http://schemas.openxmlformats.org/officeDocument/2006/relationships/tags" Target="../tags/tag95.xml"/><Relationship Id="rId10" Type="http://schemas.openxmlformats.org/officeDocument/2006/relationships/tags" Target="../tags/tag94.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99.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3.png"/><Relationship Id="rId6" Type="http://schemas.openxmlformats.org/officeDocument/2006/relationships/tags" Target="../tags/tag98.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2.png"/><Relationship Id="rId3" Type="http://schemas.openxmlformats.org/officeDocument/2006/relationships/tags" Target="../tags/tag97.xml"/><Relationship Id="rId2" Type="http://schemas.openxmlformats.org/officeDocument/2006/relationships/tags" Target="../tags/tag96.xml"/><Relationship Id="rId14" Type="http://schemas.openxmlformats.org/officeDocument/2006/relationships/tags" Target="../tags/tag104.xml"/><Relationship Id="rId13" Type="http://schemas.openxmlformats.org/officeDocument/2006/relationships/tags" Target="../tags/tag103.xml"/><Relationship Id="rId12" Type="http://schemas.openxmlformats.org/officeDocument/2006/relationships/tags" Target="../tags/tag102.xml"/><Relationship Id="rId11" Type="http://schemas.openxmlformats.org/officeDocument/2006/relationships/tags" Target="../tags/tag101.xml"/><Relationship Id="rId10" Type="http://schemas.openxmlformats.org/officeDocument/2006/relationships/tags" Target="../tags/tag100.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3.png"/><Relationship Id="rId6" Type="http://schemas.openxmlformats.org/officeDocument/2006/relationships/tags" Target="../tags/tag107.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2.png"/><Relationship Id="rId3" Type="http://schemas.openxmlformats.org/officeDocument/2006/relationships/tags" Target="../tags/tag106.xml"/><Relationship Id="rId2" Type="http://schemas.openxmlformats.org/officeDocument/2006/relationships/tags" Target="../tags/tag105.xml"/><Relationship Id="rId14" Type="http://schemas.openxmlformats.org/officeDocument/2006/relationships/tags" Target="../tags/tag113.xml"/><Relationship Id="rId13" Type="http://schemas.openxmlformats.org/officeDocument/2006/relationships/tags" Target="../tags/tag112.xml"/><Relationship Id="rId12" Type="http://schemas.openxmlformats.org/officeDocument/2006/relationships/tags" Target="../tags/tag11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17.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3.png"/><Relationship Id="rId6" Type="http://schemas.openxmlformats.org/officeDocument/2006/relationships/tags" Target="../tags/tag116.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2.png"/><Relationship Id="rId3" Type="http://schemas.openxmlformats.org/officeDocument/2006/relationships/tags" Target="../tags/tag115.xml"/><Relationship Id="rId2" Type="http://schemas.openxmlformats.org/officeDocument/2006/relationships/tags" Target="../tags/tag114.xml"/><Relationship Id="rId16" Type="http://schemas.openxmlformats.org/officeDocument/2006/relationships/tags" Target="../tags/tag124.xml"/><Relationship Id="rId15" Type="http://schemas.openxmlformats.org/officeDocument/2006/relationships/tags" Target="../tags/tag123.xml"/><Relationship Id="rId14" Type="http://schemas.openxmlformats.org/officeDocument/2006/relationships/tags" Target="../tags/tag122.xml"/><Relationship Id="rId13" Type="http://schemas.openxmlformats.org/officeDocument/2006/relationships/tags" Target="../tags/tag121.xml"/><Relationship Id="rId12" Type="http://schemas.openxmlformats.org/officeDocument/2006/relationships/tags" Target="../tags/tag120.xml"/><Relationship Id="rId11" Type="http://schemas.openxmlformats.org/officeDocument/2006/relationships/tags" Target="../tags/tag119.xml"/><Relationship Id="rId10" Type="http://schemas.openxmlformats.org/officeDocument/2006/relationships/tags" Target="../tags/tag118.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3.png"/><Relationship Id="rId6" Type="http://schemas.openxmlformats.org/officeDocument/2006/relationships/tags" Target="../tags/tag127.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2.png"/><Relationship Id="rId3" Type="http://schemas.openxmlformats.org/officeDocument/2006/relationships/tags" Target="../tags/tag126.xml"/><Relationship Id="rId2" Type="http://schemas.openxmlformats.org/officeDocument/2006/relationships/tags" Target="../tags/tag125.xml"/><Relationship Id="rId13" Type="http://schemas.openxmlformats.org/officeDocument/2006/relationships/tags" Target="../tags/tag132.xml"/><Relationship Id="rId12" Type="http://schemas.openxmlformats.org/officeDocument/2006/relationships/tags" Target="../tags/tag131.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3.png"/><Relationship Id="rId5" Type="http://schemas.openxmlformats.org/officeDocument/2006/relationships/tags" Target="../tags/tag8.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2.png"/><Relationship Id="rId2" Type="http://schemas.openxmlformats.org/officeDocument/2006/relationships/tags" Target="../tags/tag7.xml"/><Relationship Id="rId12" Type="http://schemas.openxmlformats.org/officeDocument/2006/relationships/tags" Target="../tags/tag13.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image" Target="file:///C:\Users\1V994W2\PycharmProjects\PPT_Background_Generation/pic_temp/pic_half_down.png" TargetMode="External"/><Relationship Id="rId3" Type="http://schemas.openxmlformats.org/officeDocument/2006/relationships/image" Target="../media/image4.png"/><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3.png"/><Relationship Id="rId5" Type="http://schemas.openxmlformats.org/officeDocument/2006/relationships/tags" Target="../tags/tag21.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2.png"/><Relationship Id="rId2" Type="http://schemas.openxmlformats.org/officeDocument/2006/relationships/tags" Target="../tags/tag20.xml"/><Relationship Id="rId13" Type="http://schemas.openxmlformats.org/officeDocument/2006/relationships/tags" Target="../tags/tag27.xml"/><Relationship Id="rId12" Type="http://schemas.openxmlformats.org/officeDocument/2006/relationships/tags" Target="../tags/tag26.xml"/><Relationship Id="rId11" Type="http://schemas.openxmlformats.org/officeDocument/2006/relationships/tags" Target="../tags/tag25.xml"/><Relationship Id="rId10" Type="http://schemas.openxmlformats.org/officeDocument/2006/relationships/tags" Target="../tags/tag24.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3.png"/><Relationship Id="rId5" Type="http://schemas.openxmlformats.org/officeDocument/2006/relationships/tags" Target="../tags/tag29.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2.png"/><Relationship Id="rId2" Type="http://schemas.openxmlformats.org/officeDocument/2006/relationships/tags" Target="../tags/tag28.xml"/><Relationship Id="rId15" Type="http://schemas.openxmlformats.org/officeDocument/2006/relationships/tags" Target="../tags/tag37.xml"/><Relationship Id="rId14" Type="http://schemas.openxmlformats.org/officeDocument/2006/relationships/tags" Target="../tags/tag36.xml"/><Relationship Id="rId13" Type="http://schemas.openxmlformats.org/officeDocument/2006/relationships/tags" Target="../tags/tag35.xml"/><Relationship Id="rId12" Type="http://schemas.openxmlformats.org/officeDocument/2006/relationships/tags" Target="../tags/tag34.xml"/><Relationship Id="rId11" Type="http://schemas.openxmlformats.org/officeDocument/2006/relationships/tags" Target="../tags/tag33.xml"/><Relationship Id="rId10" Type="http://schemas.openxmlformats.org/officeDocument/2006/relationships/tags" Target="../tags/tag3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42.xml"/><Relationship Id="rId7" Type="http://schemas.openxmlformats.org/officeDocument/2006/relationships/tags" Target="../tags/tag41.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image" Target="file:///C:\Users\1V994W2\PycharmProjects\PPT_Background_Generation/pic_temp/pic_half_left.png" TargetMode="External"/><Relationship Id="rId3" Type="http://schemas.openxmlformats.org/officeDocument/2006/relationships/image" Target="../media/image5.png"/><Relationship Id="rId2" Type="http://schemas.openxmlformats.org/officeDocument/2006/relationships/tags" Target="../tags/tag38.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3.png"/><Relationship Id="rId5" Type="http://schemas.openxmlformats.org/officeDocument/2006/relationships/tags" Target="../tags/tag47.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2.png"/><Relationship Id="rId2" Type="http://schemas.openxmlformats.org/officeDocument/2006/relationships/tags" Target="../tags/tag46.xml"/><Relationship Id="rId13" Type="http://schemas.openxmlformats.org/officeDocument/2006/relationships/tags" Target="../tags/tag53.xml"/><Relationship Id="rId12" Type="http://schemas.openxmlformats.org/officeDocument/2006/relationships/tags" Target="../tags/tag52.xml"/><Relationship Id="rId11" Type="http://schemas.openxmlformats.org/officeDocument/2006/relationships/tags" Target="../tags/tag51.xml"/><Relationship Id="rId10" Type="http://schemas.openxmlformats.org/officeDocument/2006/relationships/tags" Target="../tags/tag50.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3.png"/><Relationship Id="rId5" Type="http://schemas.openxmlformats.org/officeDocument/2006/relationships/tags" Target="../tags/tag55.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2.png"/><Relationship Id="rId2" Type="http://schemas.openxmlformats.org/officeDocument/2006/relationships/tags" Target="../tags/tag54.xml"/><Relationship Id="rId12" Type="http://schemas.openxmlformats.org/officeDocument/2006/relationships/tags" Target="../tags/tag60.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pic>
        <p:nvPicPr>
          <p:cNvPr id="5" name="图片 4"/>
          <p:cNvPicPr/>
          <p:nvPr>
            <p:custDataLst>
              <p:tags r:id="rId2"/>
            </p:custDataLst>
          </p:nvPr>
        </p:nvPicPr>
        <p:blipFill>
          <a:blip r:embed="rId3" r:link="rId4" cstate="email"/>
          <a:stretch>
            <a:fillRect/>
          </a:stretch>
        </p:blipFill>
        <p:spPr>
          <a:xfrm>
            <a:off x="0" y="0"/>
            <a:ext cx="12192000" cy="6858000"/>
          </a:xfrm>
          <a:prstGeom prst="rect">
            <a:avLst/>
          </a:prstGeom>
        </p:spPr>
      </p:pic>
      <p:sp>
        <p:nvSpPr>
          <p:cNvPr id="16" name="日期占位符 15"/>
          <p:cNvSpPr>
            <a:spLocks noGrp="1"/>
          </p:cNvSpPr>
          <p:nvPr>
            <p:ph type="dt" sz="half" idx="10"/>
            <p:custDataLst>
              <p:tags r:id="rId5"/>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6"/>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18" name="灯片编号占位符 17"/>
          <p:cNvSpPr>
            <a:spLocks noGrp="1"/>
          </p:cNvSpPr>
          <p:nvPr>
            <p:ph type="sldNum" sz="quarter" idx="12"/>
            <p:custDataLst>
              <p:tags r:id="rId7"/>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3" name="副标题 2"/>
          <p:cNvSpPr>
            <a:spLocks noGrp="1"/>
          </p:cNvSpPr>
          <p:nvPr>
            <p:ph type="subTitle" idx="14" hasCustomPrompt="1"/>
            <p:custDataLst>
              <p:tags r:id="rId8"/>
            </p:custDataLst>
          </p:nvPr>
        </p:nvSpPr>
        <p:spPr>
          <a:xfrm>
            <a:off x="1940311" y="3967163"/>
            <a:ext cx="7783550" cy="541973"/>
          </a:xfrm>
        </p:spPr>
        <p:txBody>
          <a:bodyPr vert="horz" wrap="square" lIns="91440" tIns="45720" rIns="91440" bIns="45720" anchor="t" anchorCtr="0">
            <a:normAutofit/>
          </a:bodyPr>
          <a:lstStyle>
            <a:lvl1pPr marL="0" marR="0" indent="0" algn="ctr" defTabSz="914400" rtl="0" eaLnBrk="1" fontAlgn="auto" latinLnBrk="0" hangingPunct="1">
              <a:lnSpc>
                <a:spcPct val="100000"/>
              </a:lnSpc>
              <a:spcBef>
                <a:spcPts val="0"/>
              </a:spcBef>
              <a:spcAft>
                <a:spcPts val="0"/>
              </a:spcAft>
              <a:buClrTx/>
              <a:buSzPts val="2000"/>
              <a:buFont typeface="Arial" panose="020B0604020202020204" pitchFamily="34" charset="0"/>
              <a:buNone/>
              <a:defRPr sz="2400" b="0" spc="200">
                <a:solidFill>
                  <a:schemeClr val="tx1">
                    <a:lumMod val="85000"/>
                    <a:lumOff val="15000"/>
                  </a:schemeClr>
                </a:solidFill>
                <a:latin typeface="Arial" panose="020B0604020202020204" pitchFamily="34" charset="0"/>
                <a:ea typeface="微软雅黑" panose="020B0503020204020204" pitchFamily="34"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dirty="0"/>
              <a:t>单击此处编辑副标题</a:t>
            </a:r>
            <a:endParaRPr lang="zh-CN" altLang="en-US" dirty="0"/>
          </a:p>
        </p:txBody>
      </p:sp>
      <p:sp>
        <p:nvSpPr>
          <p:cNvPr id="2" name="标题 1"/>
          <p:cNvSpPr>
            <a:spLocks noGrp="1"/>
          </p:cNvSpPr>
          <p:nvPr>
            <p:ph type="ctrTitle" idx="13" hasCustomPrompt="1"/>
            <p:custDataLst>
              <p:tags r:id="rId9"/>
            </p:custDataLst>
          </p:nvPr>
        </p:nvSpPr>
        <p:spPr>
          <a:xfrm>
            <a:off x="1940310" y="2507616"/>
            <a:ext cx="7783551" cy="1398905"/>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7200"/>
              <a:buNone/>
              <a:defRPr sz="7200" b="0" spc="7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pic>
        <p:nvPicPr>
          <p:cNvPr id="8" name="图片 7"/>
          <p:cNvPicPr/>
          <p:nvPr>
            <p:custDataLst>
              <p:tags r:id="rId2"/>
            </p:custDataLst>
          </p:nvPr>
        </p:nvPicPr>
        <p:blipFill>
          <a:blip r:embed="rId3" r:link="rId4" cstate="email"/>
          <a:stretch>
            <a:fillRect/>
          </a:stretch>
        </p:blipFill>
        <p:spPr>
          <a:xfrm>
            <a:off x="0" y="0"/>
            <a:ext cx="720090" cy="687359"/>
          </a:xfrm>
          <a:prstGeom prst="rect">
            <a:avLst/>
          </a:prstGeom>
        </p:spPr>
      </p:pic>
      <p:pic>
        <p:nvPicPr>
          <p:cNvPr id="6" name="图片 5"/>
          <p:cNvPicPr/>
          <p:nvPr>
            <p:custDataLst>
              <p:tags r:id="rId5"/>
            </p:custDataLst>
          </p:nvPr>
        </p:nvPicPr>
        <p:blipFill>
          <a:blip r:embed="rId6" r:link="rId7" cstate="email"/>
          <a:stretch>
            <a:fillRect/>
          </a:stretch>
        </p:blipFill>
        <p:spPr>
          <a:xfrm>
            <a:off x="11471910" y="0"/>
            <a:ext cx="720090" cy="682332"/>
          </a:xfrm>
          <a:prstGeom prst="rect">
            <a:avLst/>
          </a:prstGeom>
        </p:spPr>
      </p:pic>
      <p:sp>
        <p:nvSpPr>
          <p:cNvPr id="3" name="日期占位符 2"/>
          <p:cNvSpPr>
            <a:spLocks noGrp="1"/>
          </p:cNvSpPr>
          <p:nvPr>
            <p:ph type="dt" sz="half" idx="10"/>
            <p:custDataLst>
              <p:tags r:id="rId8"/>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wrap="square">
            <a:normAutofit/>
          </a:bodyPr>
          <a:lstStyle>
            <a:lvl1pPr>
              <a:defRPr>
                <a:solidFill>
                  <a:schemeClr val="tx1"/>
                </a:solidFill>
                <a:latin typeface="Arial" panose="020B0604020202020204" pitchFamily="34" charset="0"/>
                <a:ea typeface="微软雅黑" panose="020B0503020204020204" pitchFamily="34" charset="-122"/>
              </a:defRPr>
            </a:lvl1pPr>
            <a:lvl2pPr>
              <a:defRPr>
                <a:solidFill>
                  <a:schemeClr val="tx1"/>
                </a:solidFill>
                <a:latin typeface="Arial" panose="020B0604020202020204" pitchFamily="34" charset="0"/>
                <a:ea typeface="微软雅黑" panose="020B0503020204020204" pitchFamily="34" charset="-122"/>
              </a:defRPr>
            </a:lvl2pPr>
            <a:lvl3pPr>
              <a:defRPr>
                <a:solidFill>
                  <a:schemeClr val="tx1"/>
                </a:solidFill>
                <a:latin typeface="Arial" panose="020B0604020202020204" pitchFamily="34" charset="0"/>
                <a:ea typeface="微软雅黑" panose="020B0503020204020204" pitchFamily="34" charset="-122"/>
              </a:defRPr>
            </a:lvl3pPr>
            <a:lvl4pPr>
              <a:defRPr>
                <a:solidFill>
                  <a:schemeClr val="tx1"/>
                </a:solidFill>
                <a:latin typeface="Arial" panose="020B0604020202020204" pitchFamily="34" charset="0"/>
                <a:ea typeface="微软雅黑" panose="020B0503020204020204" pitchFamily="34" charset="-122"/>
              </a:defRPr>
            </a:lvl4pPr>
            <a:lvl5pPr>
              <a:defRPr>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pic>
        <p:nvPicPr>
          <p:cNvPr id="6" name="图片 5"/>
          <p:cNvPicPr/>
          <p:nvPr>
            <p:custDataLst>
              <p:tags r:id="rId2"/>
            </p:custDataLst>
          </p:nvPr>
        </p:nvPicPr>
        <p:blipFill>
          <a:blip r:embed="rId3" r:link="rId4" cstate="email"/>
          <a:stretch>
            <a:fillRect/>
          </a:stretch>
        </p:blipFill>
        <p:spPr>
          <a:xfrm>
            <a:off x="0" y="0"/>
            <a:ext cx="12192000" cy="6858000"/>
          </a:xfrm>
          <a:prstGeom prst="rect">
            <a:avLst/>
          </a:prstGeom>
        </p:spPr>
      </p:pic>
      <p:sp>
        <p:nvSpPr>
          <p:cNvPr id="3" name="日期占位符 2"/>
          <p:cNvSpPr>
            <a:spLocks noGrp="1"/>
          </p:cNvSpPr>
          <p:nvPr>
            <p:ph type="dt" sz="half" idx="10"/>
            <p:custDataLst>
              <p:tags r:id="rId5"/>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custDataLst>
              <p:tags r:id="rId7"/>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cxnSp>
        <p:nvCxnSpPr>
          <p:cNvPr id="8" name="直接连接符 7"/>
          <p:cNvCxnSpPr/>
          <p:nvPr>
            <p:custDataLst>
              <p:tags r:id="rId8"/>
            </p:custDataLst>
          </p:nvPr>
        </p:nvCxnSpPr>
        <p:spPr>
          <a:xfrm>
            <a:off x="3355975" y="3596322"/>
            <a:ext cx="5480050" cy="0"/>
          </a:xfrm>
          <a:prstGeom prst="line">
            <a:avLst/>
          </a:prstGeom>
          <a:ln>
            <a:solidFill>
              <a:schemeClr val="tx1">
                <a:lumMod val="75000"/>
                <a:lumOff val="2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7" name="文本占位符 6"/>
          <p:cNvSpPr>
            <a:spLocks noGrp="1"/>
          </p:cNvSpPr>
          <p:nvPr>
            <p:ph type="body" idx="14" hasCustomPrompt="1"/>
            <p:custDataLst>
              <p:tags r:id="rId9"/>
            </p:custDataLst>
          </p:nvPr>
        </p:nvSpPr>
        <p:spPr>
          <a:xfrm>
            <a:off x="3413760" y="3638558"/>
            <a:ext cx="5365115" cy="522280"/>
          </a:xfrm>
        </p:spPr>
        <p:txBody>
          <a:bodyPr vert="horz" wrap="square" lIns="91440" tIns="45720" rIns="91440" bIns="45720" anchor="t" anchorCtr="0">
            <a:normAutofit/>
          </a:bodyPr>
          <a:lstStyle>
            <a:lvl1pPr marL="0" marR="0" indent="0" algn="ctr" rtl="0" eaLnBrk="1" fontAlgn="auto">
              <a:lnSpc>
                <a:spcPct val="100000"/>
              </a:lnSpc>
              <a:spcBef>
                <a:spcPts val="0"/>
              </a:spcBef>
              <a:spcAft>
                <a:spcPts val="0"/>
              </a:spcAft>
              <a:buClrTx/>
              <a:buSzPts val="2000"/>
              <a:buFont typeface="Arial" panose="020B0604020202020204" pitchFamily="34" charset="0"/>
              <a:buNone/>
              <a:defRPr sz="2000" b="0" spc="200">
                <a:solidFill>
                  <a:schemeClr val="tx1">
                    <a:lumMod val="85000"/>
                    <a:lumOff val="15000"/>
                  </a:schemeClr>
                </a:solidFill>
                <a:latin typeface="Arial" panose="020B0604020202020204" pitchFamily="34" charset="0"/>
                <a:ea typeface="微软雅黑" panose="020B0503020204020204" pitchFamily="34" charset="-122"/>
              </a:defRPr>
            </a:lvl1pPr>
          </a:lstStyle>
          <a:p>
            <a:pPr marL="228600" lvl="0" indent="-228600" algn="l" defTabSz="914400" rtl="0" eaLnBrk="1" fontAlgn="auto" latinLnBrk="0" hangingPunct="1">
              <a:lnSpc>
                <a:spcPct val="130000"/>
              </a:lnSpc>
              <a:spcBef>
                <a:spcPts val="0"/>
              </a:spcBef>
              <a:spcAft>
                <a:spcPts val="1000"/>
              </a:spcAft>
              <a:buClr>
                <a:schemeClr val="tx1">
                  <a:lumMod val="65000"/>
                  <a:lumOff val="35000"/>
                </a:schemeClr>
              </a:buClr>
              <a:buSzPts val="2000"/>
              <a:buFont typeface="Arial" panose="020B0604020202020204" pitchFamily="34" charset="0"/>
              <a:buNone/>
            </a:pPr>
            <a:r>
              <a:rPr lang="zh-CN" altLang="en-US" dirty="0"/>
              <a:t>单击此处编辑文本</a:t>
            </a:r>
            <a:endParaRPr lang="zh-CN" altLang="en-US" dirty="0"/>
          </a:p>
        </p:txBody>
      </p:sp>
      <p:sp>
        <p:nvSpPr>
          <p:cNvPr id="2" name="标题 1"/>
          <p:cNvSpPr>
            <a:spLocks noGrp="1"/>
          </p:cNvSpPr>
          <p:nvPr>
            <p:ph type="title" idx="13" hasCustomPrompt="1"/>
            <p:custDataLst>
              <p:tags r:id="rId10"/>
            </p:custDataLst>
          </p:nvPr>
        </p:nvSpPr>
        <p:spPr>
          <a:xfrm>
            <a:off x="3413125" y="2062163"/>
            <a:ext cx="5365750" cy="1438269"/>
          </a:xfrm>
        </p:spPr>
        <p:txBody>
          <a:bodyPr vert="horz" wrap="square" lIns="91440" tIns="45720" rIns="91440" bIns="45720" anchor="b"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8000" b="0" spc="10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pic>
        <p:nvPicPr>
          <p:cNvPr id="7" name="图片 6"/>
          <p:cNvPicPr/>
          <p:nvPr>
            <p:custDataLst>
              <p:tags r:id="rId2"/>
            </p:custDataLst>
          </p:nvPr>
        </p:nvPicPr>
        <p:blipFill>
          <a:blip r:embed="rId3" r:link="rId4" cstate="email"/>
          <a:stretch>
            <a:fillRect/>
          </a:stretch>
        </p:blipFill>
        <p:spPr>
          <a:xfrm>
            <a:off x="0" y="0"/>
            <a:ext cx="720090" cy="687359"/>
          </a:xfrm>
          <a:prstGeom prst="rect">
            <a:avLst/>
          </a:prstGeom>
        </p:spPr>
      </p:pic>
      <p:pic>
        <p:nvPicPr>
          <p:cNvPr id="6" name="图片 5"/>
          <p:cNvPicPr/>
          <p:nvPr>
            <p:custDataLst>
              <p:tags r:id="rId5"/>
            </p:custDataLst>
          </p:nvPr>
        </p:nvPicPr>
        <p:blipFill>
          <a:blip r:embed="rId6" r:link="rId7" cstate="email"/>
          <a:stretch>
            <a:fillRect/>
          </a:stretch>
        </p:blipFill>
        <p:spPr>
          <a:xfrm>
            <a:off x="11471910" y="0"/>
            <a:ext cx="720090" cy="682332"/>
          </a:xfrm>
          <a:prstGeom prst="rect">
            <a:avLst/>
          </a:prstGeom>
        </p:spPr>
      </p:pic>
      <p:sp>
        <p:nvSpPr>
          <p:cNvPr id="2" name="标题 1"/>
          <p:cNvSpPr>
            <a:spLocks noGrp="1"/>
          </p:cNvSpPr>
          <p:nvPr>
            <p:ph type="title"/>
            <p:custDataLst>
              <p:tags r:id="rId8"/>
            </p:custDataLst>
          </p:nvPr>
        </p:nvSpPr>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292075" y="303809"/>
            <a:ext cx="11607851" cy="6250382"/>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9" name="图片 8"/>
          <p:cNvPicPr/>
          <p:nvPr>
            <p:custDataLst>
              <p:tags r:id="rId3"/>
            </p:custDataLst>
          </p:nvPr>
        </p:nvPicPr>
        <p:blipFill>
          <a:blip r:embed="rId4" r:link="rId5" cstate="email"/>
          <a:stretch>
            <a:fillRect/>
          </a:stretch>
        </p:blipFill>
        <p:spPr>
          <a:xfrm>
            <a:off x="0" y="0"/>
            <a:ext cx="720090" cy="687359"/>
          </a:xfrm>
          <a:prstGeom prst="rect">
            <a:avLst/>
          </a:prstGeom>
        </p:spPr>
      </p:pic>
      <p:pic>
        <p:nvPicPr>
          <p:cNvPr id="8" name="图片 7"/>
          <p:cNvPicPr/>
          <p:nvPr>
            <p:custDataLst>
              <p:tags r:id="rId6"/>
            </p:custDataLst>
          </p:nvPr>
        </p:nvPicPr>
        <p:blipFill>
          <a:blip r:embed="rId7" r:link="rId8" cstate="email"/>
          <a:stretch>
            <a:fillRect/>
          </a:stretch>
        </p:blipFill>
        <p:spPr>
          <a:xfrm>
            <a:off x="11471910" y="0"/>
            <a:ext cx="720090" cy="682332"/>
          </a:xfrm>
          <a:prstGeom prst="rect">
            <a:avLst/>
          </a:prstGeom>
        </p:spPr>
      </p:pic>
      <p:sp>
        <p:nvSpPr>
          <p:cNvPr id="2" name="标题 1"/>
          <p:cNvSpPr>
            <a:spLocks noGrp="1"/>
          </p:cNvSpPr>
          <p:nvPr>
            <p:ph type="title" hasCustomPrompt="1"/>
            <p:custDataLst>
              <p:tags r:id="rId9"/>
            </p:custDataLst>
          </p:nvPr>
        </p:nvSpPr>
        <p:spPr>
          <a:xfrm>
            <a:off x="1281600" y="1249200"/>
            <a:ext cx="9626400" cy="723600"/>
          </a:xfrm>
        </p:spPr>
        <p:txBody>
          <a:bodyPr wrap="square" anchor="ctr">
            <a:normAutofit/>
          </a:bodyPr>
          <a:lstStyle>
            <a:lvl1pPr>
              <a:defRPr sz="32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4824603" cy="6858000"/>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8" name="图片 7"/>
          <p:cNvPicPr/>
          <p:nvPr>
            <p:custDataLst>
              <p:tags r:id="rId3"/>
            </p:custDataLst>
          </p:nvPr>
        </p:nvPicPr>
        <p:blipFill>
          <a:blip r:embed="rId4" r:link="rId5" cstate="email"/>
          <a:stretch>
            <a:fillRect/>
          </a:stretch>
        </p:blipFill>
        <p:spPr>
          <a:xfrm>
            <a:off x="11471910" y="0"/>
            <a:ext cx="720090" cy="687359"/>
          </a:xfrm>
          <a:prstGeom prst="rect">
            <a:avLst/>
          </a:prstGeom>
        </p:spPr>
      </p:pic>
      <p:sp>
        <p:nvSpPr>
          <p:cNvPr id="2" name="标题 1"/>
          <p:cNvSpPr>
            <a:spLocks noGrp="1"/>
          </p:cNvSpPr>
          <p:nvPr>
            <p:ph type="title" hasCustomPrompt="1"/>
            <p:custDataLst>
              <p:tags r:id="rId6"/>
            </p:custDataLst>
          </p:nvPr>
        </p:nvSpPr>
        <p:spPr>
          <a:xfrm>
            <a:off x="583200" y="770400"/>
            <a:ext cx="3960000" cy="882000"/>
          </a:xfrm>
        </p:spPr>
        <p:txBody>
          <a:bodyPr wrap="square" anchor="ctr" anchorCtr="0">
            <a:normAutofit/>
          </a:bodyPr>
          <a:lstStyle>
            <a:lvl1pPr>
              <a:defRPr sz="3600" baseline="0">
                <a:solidFill>
                  <a:schemeClr val="tx1"/>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7"/>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586800" y="1764000"/>
            <a:ext cx="3956400" cy="40932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5101200" y="769938"/>
            <a:ext cx="6480000" cy="5087937"/>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1" name="矩形 10"/>
          <p:cNvSpPr/>
          <p:nvPr>
            <p:custDataLst>
              <p:tags r:id="rId2"/>
            </p:custDataLst>
          </p:nvPr>
        </p:nvSpPr>
        <p:spPr>
          <a:xfrm>
            <a:off x="0" y="0"/>
            <a:ext cx="12192000" cy="2664333"/>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10" name="图片 9"/>
          <p:cNvPicPr/>
          <p:nvPr>
            <p:custDataLst>
              <p:tags r:id="rId3"/>
            </p:custDataLst>
          </p:nvPr>
        </p:nvPicPr>
        <p:blipFill>
          <a:blip r:embed="rId4" r:link="rId5" cstate="email"/>
          <a:stretch>
            <a:fillRect/>
          </a:stretch>
        </p:blipFill>
        <p:spPr>
          <a:xfrm>
            <a:off x="0" y="0"/>
            <a:ext cx="720090" cy="687359"/>
          </a:xfrm>
          <a:prstGeom prst="rect">
            <a:avLst/>
          </a:prstGeom>
        </p:spPr>
      </p:pic>
      <p:pic>
        <p:nvPicPr>
          <p:cNvPr id="8" name="图片 7"/>
          <p:cNvPicPr/>
          <p:nvPr>
            <p:custDataLst>
              <p:tags r:id="rId6"/>
            </p:custDataLst>
          </p:nvPr>
        </p:nvPicPr>
        <p:blipFill>
          <a:blip r:embed="rId7" r:link="rId8" cstate="email"/>
          <a:stretch>
            <a:fillRect/>
          </a:stretch>
        </p:blipFill>
        <p:spPr>
          <a:xfrm>
            <a:off x="11471910" y="0"/>
            <a:ext cx="720090" cy="682332"/>
          </a:xfrm>
          <a:prstGeom prst="rect">
            <a:avLst/>
          </a:prstGeom>
        </p:spPr>
      </p:pic>
      <p:sp>
        <p:nvSpPr>
          <p:cNvPr id="2" name="标题 1"/>
          <p:cNvSpPr>
            <a:spLocks noGrp="1"/>
          </p:cNvSpPr>
          <p:nvPr>
            <p:ph type="title"/>
            <p:custDataLst>
              <p:tags r:id="rId9"/>
            </p:custDataLst>
          </p:nvPr>
        </p:nvSpPr>
        <p:spPr>
          <a:xfrm>
            <a:off x="612000" y="781200"/>
            <a:ext cx="10976400" cy="626400"/>
          </a:xfrm>
        </p:spPr>
        <p:txBody>
          <a:bodyPr wrap="square" anchor="ctr">
            <a:normAutofit/>
          </a:bodyPr>
          <a:lstStyle>
            <a:lvl1pPr algn="ctr">
              <a:defRPr sz="3600" baseline="0">
                <a:solidFill>
                  <a:schemeClr val="tx1"/>
                </a:solidFill>
                <a:latin typeface="Arial" panose="020B0604020202020204" pitchFamily="34" charset="0"/>
                <a:ea typeface="微软雅黑" panose="020B0503020204020204" pitchFamily="3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wrap="square">
            <a:normAutofit/>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1" name="矩形 10"/>
          <p:cNvSpPr/>
          <p:nvPr>
            <p:custDataLst>
              <p:tags r:id="rId2"/>
            </p:custDataLst>
          </p:nvPr>
        </p:nvSpPr>
        <p:spPr>
          <a:xfrm>
            <a:off x="0" y="5028971"/>
            <a:ext cx="12192000" cy="1829029"/>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10" name="图片 9"/>
          <p:cNvPicPr/>
          <p:nvPr>
            <p:custDataLst>
              <p:tags r:id="rId3"/>
            </p:custDataLst>
          </p:nvPr>
        </p:nvPicPr>
        <p:blipFill>
          <a:blip r:embed="rId4" r:link="rId5" cstate="email"/>
          <a:stretch>
            <a:fillRect/>
          </a:stretch>
        </p:blipFill>
        <p:spPr>
          <a:xfrm>
            <a:off x="0" y="0"/>
            <a:ext cx="720090" cy="687359"/>
          </a:xfrm>
          <a:prstGeom prst="rect">
            <a:avLst/>
          </a:prstGeom>
        </p:spPr>
      </p:pic>
      <p:pic>
        <p:nvPicPr>
          <p:cNvPr id="8" name="图片 7"/>
          <p:cNvPicPr/>
          <p:nvPr>
            <p:custDataLst>
              <p:tags r:id="rId6"/>
            </p:custDataLst>
          </p:nvPr>
        </p:nvPicPr>
        <p:blipFill>
          <a:blip r:embed="rId7" r:link="rId8" cstate="email"/>
          <a:stretch>
            <a:fillRect/>
          </a:stretch>
        </p:blipFill>
        <p:spPr>
          <a:xfrm>
            <a:off x="11471910" y="0"/>
            <a:ext cx="720090" cy="682332"/>
          </a:xfrm>
          <a:prstGeom prst="rect">
            <a:avLst/>
          </a:prstGeom>
        </p:spPr>
      </p:pic>
      <p:sp>
        <p:nvSpPr>
          <p:cNvPr id="2" name="标题 1"/>
          <p:cNvSpPr>
            <a:spLocks noGrp="1"/>
          </p:cNvSpPr>
          <p:nvPr>
            <p:ph type="title"/>
            <p:custDataLst>
              <p:tags r:id="rId9"/>
            </p:custDataLst>
          </p:nvPr>
        </p:nvSpPr>
        <p:spPr>
          <a:xfrm>
            <a:off x="604800" y="669600"/>
            <a:ext cx="10976400" cy="565200"/>
          </a:xfrm>
        </p:spPr>
        <p:txBody>
          <a:bodyPr wrap="square" anchor="ctr" anchorCtr="0">
            <a:normAutofit/>
          </a:bodyPr>
          <a:lstStyle>
            <a:lvl1pPr algn="ctr">
              <a:defRPr sz="32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4" name="矩形 13"/>
          <p:cNvSpPr/>
          <p:nvPr>
            <p:custDataLst>
              <p:tags r:id="rId2"/>
            </p:custDataLst>
          </p:nvPr>
        </p:nvSpPr>
        <p:spPr>
          <a:xfrm>
            <a:off x="0" y="0"/>
            <a:ext cx="12192000" cy="914400"/>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12" name="图片 11"/>
          <p:cNvPicPr/>
          <p:nvPr>
            <p:custDataLst>
              <p:tags r:id="rId3"/>
            </p:custDataLst>
          </p:nvPr>
        </p:nvPicPr>
        <p:blipFill>
          <a:blip r:embed="rId4" r:link="rId5" cstate="email"/>
          <a:stretch>
            <a:fillRect/>
          </a:stretch>
        </p:blipFill>
        <p:spPr>
          <a:xfrm>
            <a:off x="11471910" y="6170641"/>
            <a:ext cx="720090" cy="687359"/>
          </a:xfrm>
          <a:prstGeom prst="rect">
            <a:avLst/>
          </a:prstGeom>
        </p:spPr>
      </p:pic>
      <p:pic>
        <p:nvPicPr>
          <p:cNvPr id="10" name="图片 9"/>
          <p:cNvPicPr/>
          <p:nvPr>
            <p:custDataLst>
              <p:tags r:id="rId6"/>
            </p:custDataLst>
          </p:nvPr>
        </p:nvPicPr>
        <p:blipFill>
          <a:blip r:embed="rId7" r:link="rId8" cstate="email"/>
          <a:stretch>
            <a:fillRect/>
          </a:stretch>
        </p:blipFill>
        <p:spPr>
          <a:xfrm>
            <a:off x="0" y="6175668"/>
            <a:ext cx="720090" cy="682332"/>
          </a:xfrm>
          <a:prstGeom prst="rect">
            <a:avLst/>
          </a:prstGeom>
        </p:spPr>
      </p:pic>
      <p:sp>
        <p:nvSpPr>
          <p:cNvPr id="2" name="标题 1"/>
          <p:cNvSpPr>
            <a:spLocks noGrp="1"/>
          </p:cNvSpPr>
          <p:nvPr>
            <p:ph type="title"/>
            <p:custDataLst>
              <p:tags r:id="rId9"/>
            </p:custDataLst>
          </p:nvPr>
        </p:nvSpPr>
        <p:spPr>
          <a:xfrm>
            <a:off x="579600" y="237600"/>
            <a:ext cx="11037600" cy="441964"/>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wrap="square">
            <a:normAutofit/>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3691"/>
            <a:ext cx="12192000" cy="4950618"/>
          </a:xfrm>
          <a:prstGeom prst="rect">
            <a:avLst/>
          </a:prstGeom>
          <a:solidFill>
            <a:schemeClr val="tx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9" name="图片 8"/>
          <p:cNvPicPr/>
          <p:nvPr>
            <p:custDataLst>
              <p:tags r:id="rId3"/>
            </p:custDataLst>
          </p:nvPr>
        </p:nvPicPr>
        <p:blipFill>
          <a:blip r:embed="rId4" r:link="rId5" cstate="email"/>
          <a:stretch>
            <a:fillRect/>
          </a:stretch>
        </p:blipFill>
        <p:spPr>
          <a:xfrm>
            <a:off x="10571797" y="5311443"/>
            <a:ext cx="1620202" cy="1546557"/>
          </a:xfrm>
          <a:prstGeom prst="rect">
            <a:avLst/>
          </a:prstGeom>
        </p:spPr>
      </p:pic>
      <p:pic>
        <p:nvPicPr>
          <p:cNvPr id="8" name="图片 7"/>
          <p:cNvPicPr/>
          <p:nvPr>
            <p:custDataLst>
              <p:tags r:id="rId6"/>
            </p:custDataLst>
          </p:nvPr>
        </p:nvPicPr>
        <p:blipFill>
          <a:blip r:embed="rId7" r:link="rId8" cstate="email"/>
          <a:stretch>
            <a:fillRect/>
          </a:stretch>
        </p:blipFill>
        <p:spPr>
          <a:xfrm>
            <a:off x="0" y="5322752"/>
            <a:ext cx="1620202" cy="1535248"/>
          </a:xfrm>
          <a:prstGeom prst="rect">
            <a:avLst/>
          </a:prstGeom>
        </p:spPr>
      </p:pic>
      <p:sp>
        <p:nvSpPr>
          <p:cNvPr id="2" name="标题 1"/>
          <p:cNvSpPr>
            <a:spLocks noGrp="1"/>
          </p:cNvSpPr>
          <p:nvPr>
            <p:ph type="title" hasCustomPrompt="1"/>
            <p:custDataLst>
              <p:tags r:id="rId9"/>
            </p:custDataLst>
          </p:nvPr>
        </p:nvSpPr>
        <p:spPr>
          <a:xfrm>
            <a:off x="1522800" y="1339200"/>
            <a:ext cx="9144000" cy="2386800"/>
          </a:xfrm>
        </p:spPr>
        <p:txBody>
          <a:bodyPr wrap="square" anchor="b">
            <a:normAutofit/>
          </a:bodyPr>
          <a:lstStyle>
            <a:lvl1pPr algn="ctr">
              <a:defRPr sz="60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wrap="square">
            <a:normAutofit/>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lumMod val="10000"/>
            <a:alpha val="5000"/>
          </a:schemeClr>
        </a:solidFill>
        <a:effectLst/>
      </p:bgPr>
    </p:bg>
    <p:spTree>
      <p:nvGrpSpPr>
        <p:cNvPr id="1" name=""/>
        <p:cNvGrpSpPr/>
        <p:nvPr/>
      </p:nvGrpSpPr>
      <p:grpSpPr>
        <a:xfrm>
          <a:off x="0" y="0"/>
          <a:ext cx="0" cy="0"/>
          <a:chOff x="0" y="0"/>
          <a:chExt cx="0" cy="0"/>
        </a:xfrm>
      </p:grpSpPr>
      <p:pic>
        <p:nvPicPr>
          <p:cNvPr id="8" name="图片 7"/>
          <p:cNvPicPr/>
          <p:nvPr>
            <p:custDataLst>
              <p:tags r:id="rId2"/>
            </p:custDataLst>
          </p:nvPr>
        </p:nvPicPr>
        <p:blipFill>
          <a:blip r:embed="rId3" r:link="rId4" cstate="email"/>
          <a:stretch>
            <a:fillRect/>
          </a:stretch>
        </p:blipFill>
        <p:spPr>
          <a:xfrm>
            <a:off x="0" y="0"/>
            <a:ext cx="720090" cy="687359"/>
          </a:xfrm>
          <a:prstGeom prst="rect">
            <a:avLst/>
          </a:prstGeom>
        </p:spPr>
      </p:pic>
      <p:pic>
        <p:nvPicPr>
          <p:cNvPr id="7" name="图片 6"/>
          <p:cNvPicPr/>
          <p:nvPr>
            <p:custDataLst>
              <p:tags r:id="rId5"/>
            </p:custDataLst>
          </p:nvPr>
        </p:nvPicPr>
        <p:blipFill>
          <a:blip r:embed="rId6" r:link="rId7" cstate="email"/>
          <a:stretch>
            <a:fillRect/>
          </a:stretch>
        </p:blipFill>
        <p:spPr>
          <a:xfrm>
            <a:off x="11471910" y="0"/>
            <a:ext cx="720090" cy="682332"/>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p:cNvPicPr/>
          <p:nvPr>
            <p:custDataLst>
              <p:tags r:id="rId2"/>
            </p:custDataLst>
          </p:nvPr>
        </p:nvPicPr>
        <p:blipFill>
          <a:blip r:embed="rId3" r:link="rId4" cstate="email"/>
          <a:stretch>
            <a:fillRect/>
          </a:stretch>
        </p:blipFill>
        <p:spPr>
          <a:xfrm>
            <a:off x="4064000" y="0"/>
            <a:ext cx="4064000" cy="1141984"/>
          </a:xfrm>
          <a:prstGeom prst="rect">
            <a:avLst/>
          </a:prstGeom>
        </p:spPr>
      </p:pic>
      <p:sp>
        <p:nvSpPr>
          <p:cNvPr id="4" name="日期占位符 3"/>
          <p:cNvSpPr>
            <a:spLocks noGrp="1"/>
          </p:cNvSpPr>
          <p:nvPr>
            <p:ph type="dt" sz="half" idx="10"/>
            <p:custDataLst>
              <p:tags r:id="rId5"/>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custDataLst>
              <p:tags r:id="rId7"/>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3" name="标题 2"/>
          <p:cNvSpPr>
            <a:spLocks noGrp="1"/>
          </p:cNvSpPr>
          <p:nvPr>
            <p:ph type="ctrTitle" idx="14" hasCustomPrompt="1"/>
            <p:custDataLst>
              <p:tags r:id="rId8"/>
            </p:custDataLst>
          </p:nvPr>
        </p:nvSpPr>
        <p:spPr>
          <a:xfrm>
            <a:off x="3212149" y="3410656"/>
            <a:ext cx="5767705" cy="985132"/>
          </a:xfrm>
        </p:spPr>
        <p:txBody>
          <a:bodyPr vert="horz" wrap="square" lIns="91440" tIns="45720" rIns="91440" bIns="45720" anchor="b" anchorCtr="0">
            <a:normAutofit/>
          </a:bodyPr>
          <a:lstStyle>
            <a:lvl1pPr marL="0" marR="0" indent="0" algn="ctr" defTabSz="914400" rtl="0" eaLnBrk="1" fontAlgn="auto" latinLnBrk="0" hangingPunct="1">
              <a:lnSpc>
                <a:spcPct val="100000"/>
              </a:lnSpc>
              <a:spcBef>
                <a:spcPct val="0"/>
              </a:spcBef>
              <a:spcAft>
                <a:spcPts val="0"/>
              </a:spcAft>
              <a:buClrTx/>
              <a:buSzPts val="4800"/>
              <a:buFont typeface="Arial" panose="020B0604020202020204" pitchFamily="34" charset="0"/>
              <a:buNone/>
              <a:defRPr sz="4800" b="0" spc="2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 name="副标题 1"/>
          <p:cNvSpPr>
            <a:spLocks noGrp="1"/>
          </p:cNvSpPr>
          <p:nvPr>
            <p:ph type="subTitle" idx="13" hasCustomPrompt="1"/>
            <p:custDataLst>
              <p:tags r:id="rId9"/>
            </p:custDataLst>
          </p:nvPr>
        </p:nvSpPr>
        <p:spPr>
          <a:xfrm>
            <a:off x="3212149" y="4449517"/>
            <a:ext cx="5767705" cy="575945"/>
          </a:xfrm>
        </p:spPr>
        <p:txBody>
          <a:bodyPr vert="horz" wrap="square" lIns="91440" tIns="45720" rIns="91440" bIns="45720" anchor="t" anchorCtr="0">
            <a:normAutofit/>
          </a:bodyPr>
          <a:lstStyle>
            <a:lvl1pPr marL="0" marR="0" indent="0" algn="ctr" defTabSz="914400" rtl="0" eaLnBrk="1" fontAlgn="auto" latinLnBrk="0" hangingPunct="1">
              <a:lnSpc>
                <a:spcPct val="100000"/>
              </a:lnSpc>
              <a:spcBef>
                <a:spcPts val="0"/>
              </a:spcBef>
              <a:spcAft>
                <a:spcPts val="0"/>
              </a:spcAft>
              <a:buClrTx/>
              <a:buSzPts val="1800"/>
              <a:buFont typeface="Arial" panose="020B0604020202020204" pitchFamily="34" charset="0"/>
              <a:buNone/>
              <a:defRPr sz="1800" b="0" spc="200">
                <a:solidFill>
                  <a:schemeClr val="tx1">
                    <a:lumMod val="85000"/>
                    <a:lumOff val="15000"/>
                  </a:schemeClr>
                </a:solidFill>
                <a:latin typeface="Arial" panose="020B0604020202020204" pitchFamily="34" charset="0"/>
                <a:ea typeface="微软雅黑" panose="020B0503020204020204" pitchFamily="34"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dirty="0"/>
              <a:t>单击此处编辑副标题</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pic>
        <p:nvPicPr>
          <p:cNvPr id="9" name="图片 8"/>
          <p:cNvPicPr/>
          <p:nvPr>
            <p:custDataLst>
              <p:tags r:id="rId2"/>
            </p:custDataLst>
          </p:nvPr>
        </p:nvPicPr>
        <p:blipFill>
          <a:blip r:embed="rId3" r:link="rId4" cstate="email"/>
          <a:stretch>
            <a:fillRect/>
          </a:stretch>
        </p:blipFill>
        <p:spPr>
          <a:xfrm>
            <a:off x="0" y="0"/>
            <a:ext cx="720090" cy="687359"/>
          </a:xfrm>
          <a:prstGeom prst="rect">
            <a:avLst/>
          </a:prstGeom>
        </p:spPr>
      </p:pic>
      <p:pic>
        <p:nvPicPr>
          <p:cNvPr id="8" name="图片 7"/>
          <p:cNvPicPr/>
          <p:nvPr>
            <p:custDataLst>
              <p:tags r:id="rId5"/>
            </p:custDataLst>
          </p:nvPr>
        </p:nvPicPr>
        <p:blipFill>
          <a:blip r:embed="rId6" r:link="rId7" cstate="email"/>
          <a:stretch>
            <a:fillRect/>
          </a:stretch>
        </p:blipFill>
        <p:spPr>
          <a:xfrm>
            <a:off x="11471910" y="0"/>
            <a:ext cx="720090" cy="682332"/>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wrap="square"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pitchFamily="34" charset="-122"/>
              </a:defRPr>
            </a:lvl1pPr>
            <a:lvl2pPr eaLnBrk="1" fontAlgn="auto" latinLnBrk="0" hangingPunct="1">
              <a:defRPr sz="1600">
                <a:solidFill>
                  <a:schemeClr val="tx1"/>
                </a:solidFill>
                <a:latin typeface="Arial" panose="020B0604020202020204" pitchFamily="34" charset="0"/>
                <a:ea typeface="微软雅黑" panose="020B0503020204020204" pitchFamily="34" charset="-122"/>
              </a:defRPr>
            </a:lvl2pPr>
            <a:lvl3pPr eaLnBrk="1" fontAlgn="auto" latinLnBrk="0" hangingPunct="1">
              <a:defRPr sz="1600">
                <a:solidFill>
                  <a:schemeClr val="tx1"/>
                </a:solidFill>
                <a:latin typeface="Arial" panose="020B0604020202020204" pitchFamily="34" charset="0"/>
                <a:ea typeface="微软雅黑" panose="020B0503020204020204" pitchFamily="34" charset="-122"/>
              </a:defRPr>
            </a:lvl3pPr>
            <a:lvl4pPr eaLnBrk="1" fontAlgn="auto" latinLnBrk="0" hangingPunct="1">
              <a:defRPr sz="1600">
                <a:solidFill>
                  <a:schemeClr val="tx1"/>
                </a:solidFill>
                <a:latin typeface="Arial" panose="020B0604020202020204" pitchFamily="34" charset="0"/>
                <a:ea typeface="微软雅黑" panose="020B0503020204020204" pitchFamily="34" charset="-122"/>
              </a:defRPr>
            </a:lvl4pPr>
            <a:lvl5pPr eaLnBrk="1" fontAlgn="auto" latinLnBrk="0" hangingPunct="1">
              <a:defRPr sz="160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7" name="灯片编号占位符 6"/>
          <p:cNvSpPr>
            <a:spLocks noGrp="1"/>
          </p:cNvSpPr>
          <p:nvPr>
            <p:ph type="sldNum" sz="quarter" idx="12"/>
            <p:custDataLst>
              <p:tags r:id="rId13"/>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pic>
        <p:nvPicPr>
          <p:cNvPr id="11" name="图片 10"/>
          <p:cNvPicPr/>
          <p:nvPr>
            <p:custDataLst>
              <p:tags r:id="rId2"/>
            </p:custDataLst>
          </p:nvPr>
        </p:nvPicPr>
        <p:blipFill>
          <a:blip r:embed="rId3" r:link="rId4" cstate="email"/>
          <a:stretch>
            <a:fillRect/>
          </a:stretch>
        </p:blipFill>
        <p:spPr>
          <a:xfrm>
            <a:off x="0" y="0"/>
            <a:ext cx="720090" cy="687359"/>
          </a:xfrm>
          <a:prstGeom prst="rect">
            <a:avLst/>
          </a:prstGeom>
        </p:spPr>
      </p:pic>
      <p:pic>
        <p:nvPicPr>
          <p:cNvPr id="10" name="图片 9"/>
          <p:cNvPicPr/>
          <p:nvPr>
            <p:custDataLst>
              <p:tags r:id="rId5"/>
            </p:custDataLst>
          </p:nvPr>
        </p:nvPicPr>
        <p:blipFill>
          <a:blip r:embed="rId6" r:link="rId7" cstate="email"/>
          <a:stretch>
            <a:fillRect/>
          </a:stretch>
        </p:blipFill>
        <p:spPr>
          <a:xfrm>
            <a:off x="11471910" y="0"/>
            <a:ext cx="720090" cy="682332"/>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9" name="灯片编号占位符 8"/>
          <p:cNvSpPr>
            <a:spLocks noGrp="1"/>
          </p:cNvSpPr>
          <p:nvPr>
            <p:ph type="sldNum" sz="quarter" idx="12"/>
            <p:custDataLst>
              <p:tags r:id="rId15"/>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pic>
        <p:nvPicPr>
          <p:cNvPr id="6" name="图片 5"/>
          <p:cNvPicPr/>
          <p:nvPr>
            <p:custDataLst>
              <p:tags r:id="rId2"/>
            </p:custDataLst>
          </p:nvPr>
        </p:nvPicPr>
        <p:blipFill>
          <a:blip r:embed="rId3" r:link="rId4" cstate="email"/>
          <a:stretch>
            <a:fillRect/>
          </a:stretch>
        </p:blipFill>
        <p:spPr>
          <a:xfrm>
            <a:off x="0" y="1397000"/>
            <a:ext cx="3612445" cy="4064000"/>
          </a:xfrm>
          <a:prstGeom prst="rect">
            <a:avLst/>
          </a:prstGeom>
        </p:spPr>
      </p:pic>
      <p:sp>
        <p:nvSpPr>
          <p:cNvPr id="2" name="标题 1"/>
          <p:cNvSpPr>
            <a:spLocks noGrp="1"/>
          </p:cNvSpPr>
          <p:nvPr>
            <p:ph type="title"/>
            <p:custDataLst>
              <p:tags r:id="rId5"/>
            </p:custDataLst>
          </p:nvPr>
        </p:nvSpPr>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custDataLst>
              <p:tags r:id="rId8"/>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pic>
        <p:nvPicPr>
          <p:cNvPr id="9" name="图片 8"/>
          <p:cNvPicPr/>
          <p:nvPr>
            <p:custDataLst>
              <p:tags r:id="rId2"/>
            </p:custDataLst>
          </p:nvPr>
        </p:nvPicPr>
        <p:blipFill>
          <a:blip r:embed="rId3" r:link="rId4" cstate="email"/>
          <a:stretch>
            <a:fillRect/>
          </a:stretch>
        </p:blipFill>
        <p:spPr>
          <a:xfrm>
            <a:off x="0" y="0"/>
            <a:ext cx="720090" cy="687359"/>
          </a:xfrm>
          <a:prstGeom prst="rect">
            <a:avLst/>
          </a:prstGeom>
        </p:spPr>
      </p:pic>
      <p:pic>
        <p:nvPicPr>
          <p:cNvPr id="8" name="图片 7"/>
          <p:cNvPicPr/>
          <p:nvPr>
            <p:custDataLst>
              <p:tags r:id="rId5"/>
            </p:custDataLst>
          </p:nvPr>
        </p:nvPicPr>
        <p:blipFill>
          <a:blip r:embed="rId6" r:link="rId7" cstate="email"/>
          <a:stretch>
            <a:fillRect/>
          </a:stretch>
        </p:blipFill>
        <p:spPr>
          <a:xfrm>
            <a:off x="11471910" y="0"/>
            <a:ext cx="720090" cy="682332"/>
          </a:xfrm>
          <a:prstGeom prst="rect">
            <a:avLst/>
          </a:prstGeom>
        </p:spPr>
      </p:pic>
      <p:sp>
        <p:nvSpPr>
          <p:cNvPr id="2" name="标题 1"/>
          <p:cNvSpPr>
            <a:spLocks noGrp="1"/>
          </p:cNvSpPr>
          <p:nvPr>
            <p:ph type="title"/>
            <p:custDataLst>
              <p:tags r:id="rId8"/>
            </p:custDataLst>
          </p:nvPr>
        </p:nvSpPr>
        <p:spPr>
          <a:xfrm>
            <a:off x="669930"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pic>
        <p:nvPicPr>
          <p:cNvPr id="8" name="图片 7"/>
          <p:cNvPicPr/>
          <p:nvPr>
            <p:custDataLst>
              <p:tags r:id="rId2"/>
            </p:custDataLst>
          </p:nvPr>
        </p:nvPicPr>
        <p:blipFill>
          <a:blip r:embed="rId3" r:link="rId4" cstate="email"/>
          <a:stretch>
            <a:fillRect/>
          </a:stretch>
        </p:blipFill>
        <p:spPr>
          <a:xfrm>
            <a:off x="0" y="0"/>
            <a:ext cx="720090" cy="687359"/>
          </a:xfrm>
          <a:prstGeom prst="rect">
            <a:avLst/>
          </a:prstGeom>
        </p:spPr>
      </p:pic>
      <p:pic>
        <p:nvPicPr>
          <p:cNvPr id="7" name="图片 6"/>
          <p:cNvPicPr/>
          <p:nvPr>
            <p:custDataLst>
              <p:tags r:id="rId5"/>
            </p:custDataLst>
          </p:nvPr>
        </p:nvPicPr>
        <p:blipFill>
          <a:blip r:embed="rId6" r:link="rId7" cstate="email"/>
          <a:stretch>
            <a:fillRect/>
          </a:stretch>
        </p:blipFill>
        <p:spPr>
          <a:xfrm>
            <a:off x="11471910" y="0"/>
            <a:ext cx="720090" cy="682332"/>
          </a:xfrm>
          <a:prstGeom prst="rect">
            <a:avLst/>
          </a:prstGeom>
        </p:spPr>
      </p:pic>
      <p:sp>
        <p:nvSpPr>
          <p:cNvPr id="2" name="竖排标题 1"/>
          <p:cNvSpPr>
            <a:spLocks noGrp="1"/>
          </p:cNvSpPr>
          <p:nvPr>
            <p:ph type="title" orient="vert"/>
            <p:custDataLst>
              <p:tags r:id="rId8"/>
            </p:custDataLst>
          </p:nvPr>
        </p:nvSpPr>
        <p:spPr>
          <a:xfrm>
            <a:off x="10571135" y="952508"/>
            <a:ext cx="950984" cy="5388907"/>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wrap="square">
            <a:normAutofit/>
          </a:bodyPr>
          <a:lstStyle>
            <a:lvl1pPr indent="0" eaLnBrk="1" fontAlgn="auto" latinLnBrk="0" hangingPunct="1">
              <a:defRPr>
                <a:solidFill>
                  <a:schemeClr val="tx1"/>
                </a:solidFill>
                <a:latin typeface="Arial" panose="020B0604020202020204" pitchFamily="34" charset="0"/>
                <a:ea typeface="微软雅黑" panose="020B0503020204020204" pitchFamily="34" charset="-122"/>
              </a:defRPr>
            </a:lvl1pPr>
            <a:lvl2pPr indent="0" eaLnBrk="1" fontAlgn="auto" latinLnBrk="0" hangingPunct="1">
              <a:defRPr>
                <a:solidFill>
                  <a:schemeClr val="tx1"/>
                </a:solidFill>
                <a:latin typeface="Arial" panose="020B0604020202020204" pitchFamily="34" charset="0"/>
                <a:ea typeface="微软雅黑" panose="020B0503020204020204" pitchFamily="34" charset="-122"/>
              </a:defRPr>
            </a:lvl2pPr>
            <a:lvl3pPr indent="0" eaLnBrk="1" fontAlgn="auto" latinLnBrk="0" hangingPunct="1">
              <a:defRPr>
                <a:solidFill>
                  <a:schemeClr val="tx1"/>
                </a:solidFill>
                <a:latin typeface="Arial" panose="020B0604020202020204" pitchFamily="34" charset="0"/>
                <a:ea typeface="微软雅黑" panose="020B0503020204020204" pitchFamily="34" charset="-122"/>
              </a:defRPr>
            </a:lvl3pPr>
            <a:lvl4pPr indent="0" eaLnBrk="1" fontAlgn="auto" latinLnBrk="0" hangingPunct="1">
              <a:defRPr>
                <a:solidFill>
                  <a:schemeClr val="tx1"/>
                </a:solidFill>
                <a:latin typeface="Arial" panose="020B0604020202020204" pitchFamily="34" charset="0"/>
                <a:ea typeface="微软雅黑" panose="020B0503020204020204" pitchFamily="34" charset="-122"/>
              </a:defRPr>
            </a:lvl4pPr>
            <a:lvl5pPr indent="0" eaLnBrk="1" fontAlgn="auto" latinLnBrk="0" hangingPunct="1">
              <a:defRPr>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custDataLst>
              <p:tags r:id="rId12"/>
            </p:custDataLst>
          </p:nvPr>
        </p:nvSpPr>
        <p:spPr/>
        <p:txBody>
          <a:bodyPr wrap="square">
            <a:normAutofit/>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38.xml"/><Relationship Id="rId23" Type="http://schemas.openxmlformats.org/officeDocument/2006/relationships/tags" Target="../tags/tag137.xml"/><Relationship Id="rId22" Type="http://schemas.openxmlformats.org/officeDocument/2006/relationships/tags" Target="../tags/tag136.xml"/><Relationship Id="rId21" Type="http://schemas.openxmlformats.org/officeDocument/2006/relationships/tags" Target="../tags/tag135.xml"/><Relationship Id="rId20" Type="http://schemas.openxmlformats.org/officeDocument/2006/relationships/tags" Target="../tags/tag134.xml"/><Relationship Id="rId2" Type="http://schemas.openxmlformats.org/officeDocument/2006/relationships/slideLayout" Target="../slideLayouts/slideLayout2.xml"/><Relationship Id="rId19" Type="http://schemas.openxmlformats.org/officeDocument/2006/relationships/tags" Target="../tags/tag133.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9.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4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4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40.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8.xml"/></Relationships>
</file>

<file path=ppt/slides/_rels/slide2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image" Target="../media/image8.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0.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4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61.xml"/><Relationship Id="rId2" Type="http://schemas.openxmlformats.org/officeDocument/2006/relationships/image" Target="../media/image12.png"/><Relationship Id="rId1" Type="http://schemas.openxmlformats.org/officeDocument/2006/relationships/image" Target="../media/image11.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4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6.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7.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14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4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4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4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47.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603023" y="2187279"/>
            <a:ext cx="8495358" cy="1144952"/>
          </a:xfrm>
        </p:spPr>
        <p:txBody>
          <a:bodyPr>
            <a:noAutofit/>
          </a:bodyPr>
          <a:lstStyle/>
          <a:p>
            <a:pPr algn="dist"/>
            <a:r>
              <a:rPr lang="en-US" altLang="zh-CN" sz="5400" dirty="0" smtClean="0">
                <a:solidFill>
                  <a:schemeClr val="bg2">
                    <a:lumMod val="10000"/>
                  </a:schemeClr>
                </a:solidFill>
                <a:effectLst>
                  <a:outerShdw blurRad="38100" dist="38100" dir="2700000" algn="tl">
                    <a:srgbClr val="000000">
                      <a:alpha val="43137"/>
                    </a:srgbClr>
                  </a:outerShdw>
                </a:effectLst>
                <a:latin typeface="STZhongsong Regular" panose="02010600040101010101" charset="-122"/>
                <a:ea typeface="STZhongsong Regular" panose="02010600040101010101" charset="-122"/>
                <a:cs typeface="方正小标宋_GBK" panose="03000509000000000000" charset="-122"/>
              </a:rPr>
              <a:t>2021</a:t>
            </a:r>
            <a:r>
              <a:rPr lang="zh-CN" altLang="en-US" sz="5400" dirty="0" smtClean="0">
                <a:solidFill>
                  <a:schemeClr val="bg2">
                    <a:lumMod val="10000"/>
                  </a:schemeClr>
                </a:solidFill>
                <a:effectLst>
                  <a:outerShdw blurRad="38100" dist="38100" dir="2700000" algn="tl">
                    <a:srgbClr val="000000">
                      <a:alpha val="43137"/>
                    </a:srgbClr>
                  </a:outerShdw>
                </a:effectLst>
                <a:latin typeface="STZhongsong Regular" panose="02010600040101010101" charset="-122"/>
                <a:ea typeface="STZhongsong Regular" panose="02010600040101010101" charset="-122"/>
                <a:cs typeface="方正小标宋_GBK" panose="03000509000000000000" charset="-122"/>
              </a:rPr>
              <a:t>年税务新动向与</a:t>
            </a:r>
            <a:br>
              <a:rPr lang="en-US" altLang="zh-CN" sz="5400" dirty="0" smtClean="0">
                <a:solidFill>
                  <a:schemeClr val="bg2">
                    <a:lumMod val="10000"/>
                  </a:schemeClr>
                </a:solidFill>
                <a:effectLst>
                  <a:outerShdw blurRad="38100" dist="38100" dir="2700000" algn="tl">
                    <a:srgbClr val="000000">
                      <a:alpha val="43137"/>
                    </a:srgbClr>
                  </a:outerShdw>
                </a:effectLst>
                <a:latin typeface="STZhongsong Regular" panose="02010600040101010101" charset="-122"/>
                <a:ea typeface="STZhongsong Regular" panose="02010600040101010101" charset="-122"/>
                <a:cs typeface="方正小标宋_GBK" panose="03000509000000000000" charset="-122"/>
              </a:rPr>
            </a:br>
            <a:r>
              <a:rPr lang="zh-CN" altLang="en-US" sz="5400" dirty="0" smtClean="0">
                <a:solidFill>
                  <a:schemeClr val="bg2">
                    <a:lumMod val="10000"/>
                  </a:schemeClr>
                </a:solidFill>
                <a:effectLst>
                  <a:outerShdw blurRad="38100" dist="38100" dir="2700000" algn="tl">
                    <a:srgbClr val="000000">
                      <a:alpha val="43137"/>
                    </a:srgbClr>
                  </a:outerShdw>
                </a:effectLst>
                <a:latin typeface="STZhongsong Regular" panose="02010600040101010101" charset="-122"/>
                <a:ea typeface="STZhongsong Regular" panose="02010600040101010101" charset="-122"/>
                <a:cs typeface="方正小标宋_GBK" panose="03000509000000000000" charset="-122"/>
              </a:rPr>
              <a:t>企业税务稽查应对</a:t>
            </a:r>
            <a:br>
              <a:rPr lang="en-US" altLang="zh-CN" sz="5400" dirty="0" smtClean="0">
                <a:solidFill>
                  <a:schemeClr val="bg2">
                    <a:lumMod val="10000"/>
                  </a:schemeClr>
                </a:solidFill>
                <a:effectLst>
                  <a:outerShdw blurRad="38100" dist="38100" dir="2700000" algn="tl">
                    <a:srgbClr val="000000">
                      <a:alpha val="43137"/>
                    </a:srgbClr>
                  </a:outerShdw>
                </a:effectLst>
                <a:latin typeface="STZhongsong Regular" panose="02010600040101010101" charset="-122"/>
                <a:ea typeface="STZhongsong Regular" panose="02010600040101010101" charset="-122"/>
                <a:cs typeface="方正小标宋_GBK" panose="03000509000000000000" charset="-122"/>
              </a:rPr>
            </a:br>
            <a:br>
              <a:rPr lang="en-US" altLang="zh-CN" sz="5400" dirty="0" smtClean="0">
                <a:solidFill>
                  <a:schemeClr val="bg2">
                    <a:lumMod val="10000"/>
                  </a:schemeClr>
                </a:solidFill>
                <a:effectLst>
                  <a:outerShdw blurRad="38100" dist="38100" dir="2700000" algn="tl">
                    <a:srgbClr val="000000">
                      <a:alpha val="43137"/>
                    </a:srgbClr>
                  </a:outerShdw>
                </a:effectLst>
                <a:latin typeface="STZhongsong Regular" panose="02010600040101010101" charset="-122"/>
                <a:ea typeface="STZhongsong Regular" panose="02010600040101010101" charset="-122"/>
                <a:cs typeface="方正小标宋_GBK" panose="03000509000000000000" charset="-122"/>
              </a:rPr>
            </a:br>
            <a:endParaRPr lang="zh-CN" altLang="en-US" sz="5400" dirty="0" smtClean="0">
              <a:solidFill>
                <a:schemeClr val="bg2">
                  <a:lumMod val="10000"/>
                </a:schemeClr>
              </a:solidFill>
              <a:effectLst>
                <a:outerShdw blurRad="38100" dist="38100" dir="2700000" algn="tl">
                  <a:srgbClr val="000000">
                    <a:alpha val="43137"/>
                  </a:srgbClr>
                </a:outerShdw>
              </a:effectLst>
              <a:latin typeface="STZhongsong Regular" panose="02010600040101010101" charset="-122"/>
              <a:ea typeface="STZhongsong Regular" panose="02010600040101010101" charset="-122"/>
              <a:cs typeface="方正小标宋_GBK" panose="03000509000000000000" charset="-122"/>
            </a:endParaRPr>
          </a:p>
        </p:txBody>
      </p:sp>
      <p:sp>
        <p:nvSpPr>
          <p:cNvPr id="3" name="副标题 2"/>
          <p:cNvSpPr>
            <a:spLocks noGrp="1"/>
          </p:cNvSpPr>
          <p:nvPr>
            <p:ph type="subTitle" idx="1"/>
          </p:nvPr>
        </p:nvSpPr>
        <p:spPr>
          <a:xfrm>
            <a:off x="1524000" y="4785797"/>
            <a:ext cx="9144000" cy="1655762"/>
          </a:xfrm>
        </p:spPr>
        <p:txBody>
          <a:bodyPr>
            <a:normAutofit/>
          </a:bodyPr>
          <a:lstStyle/>
          <a:p>
            <a:pPr marL="0" indent="0" algn="ctr">
              <a:buNone/>
            </a:pPr>
            <a:r>
              <a:rPr lang="zh-CN" altLang="en-US" sz="2000" dirty="0" smtClean="0">
                <a:latin typeface="STHeiti Light" panose="02010600040101010101" charset="-122"/>
                <a:ea typeface="STHeiti Light" panose="02010600040101010101" charset="-122"/>
                <a:cs typeface="STHeiti Light" panose="02010600040101010101" charset="-122"/>
                <a:sym typeface="+mn-ea"/>
              </a:rPr>
              <a:t>北京永大税务师事务所有限公司</a:t>
            </a:r>
            <a:endParaRPr lang="zh-CN" altLang="en-US" sz="2000" dirty="0" smtClean="0">
              <a:solidFill>
                <a:schemeClr val="tx1"/>
              </a:solidFill>
              <a:latin typeface="STHeiti Light" panose="02010600040101010101" charset="-122"/>
              <a:ea typeface="STHeiti Light" panose="02010600040101010101" charset="-122"/>
              <a:cs typeface="STHeiti Light" panose="02010600040101010101" charset="-122"/>
            </a:endParaRPr>
          </a:p>
          <a:p>
            <a:pPr marL="0" indent="0" algn="ctr">
              <a:buNone/>
            </a:pPr>
            <a:r>
              <a:rPr lang="zh-CN" altLang="en-US" sz="2000" dirty="0" smtClean="0">
                <a:latin typeface="STHeiti Light" panose="02010600040101010101" charset="-122"/>
                <a:ea typeface="STHeiti Light" panose="02010600040101010101" charset="-122"/>
                <a:cs typeface="STHeiti Light" panose="02010600040101010101" charset="-122"/>
                <a:sym typeface="+mn-ea"/>
              </a:rPr>
              <a:t>演讲人：冯辉</a:t>
            </a:r>
            <a:endParaRPr lang="en-US" altLang="zh-CN" sz="2000" dirty="0" smtClean="0">
              <a:solidFill>
                <a:schemeClr val="tx1"/>
              </a:solidFill>
              <a:latin typeface="STHeiti Light" panose="02010600040101010101" charset="-122"/>
              <a:ea typeface="STHeiti Light" panose="02010600040101010101" charset="-122"/>
              <a:cs typeface="STHeiti Light" panose="02010600040101010101" charset="-122"/>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buNone/>
            </a:pP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8、</a:t>
            </a:r>
            <a:r>
              <a:rPr lang="zh-CN" altLang="en-US" sz="2800" dirty="0" smtClean="0">
                <a:latin typeface="微软雅黑" panose="020B0503020204020204" pitchFamily="34" charset="-122"/>
                <a:sym typeface="+mn-ea"/>
              </a:rPr>
              <a:t>根据</a:t>
            </a:r>
            <a:r>
              <a:rPr lang="zh-CN" altLang="en-US" sz="2800" dirty="0" smtClean="0">
                <a:latin typeface="微软雅黑" panose="020B0503020204020204" pitchFamily="34" charset="-122"/>
                <a:sym typeface="+mn-ea"/>
              </a:rPr>
              <a:t>税收风险分析识别结果，将高风险纳税人作为随机选案主要对象；适当提高对逃避税问题多发行业、地区和人群的“双随机、一公开”抽查比例；依托本市“双随机、一公开”监管工作平台，推进跨部门联合抽查，运用“互联网</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监管”工作方式，增强执法合力。加大对</a:t>
            </a:r>
            <a:r>
              <a:rPr lang="zh-CN" altLang="en-US" sz="2800" dirty="0" smtClean="0">
                <a:solidFill>
                  <a:srgbClr val="FF0000"/>
                </a:solidFill>
                <a:latin typeface="微软雅黑" panose="020B0503020204020204" pitchFamily="34" charset="-122"/>
                <a:sym typeface="+mn-ea"/>
              </a:rPr>
              <a:t>隐瞒收入、虚列成本、转移利润以及利用“税收洼地”“阴阳合同”和关联交易等</a:t>
            </a:r>
            <a:r>
              <a:rPr lang="zh-CN" altLang="en-US" sz="2800" dirty="0" smtClean="0">
                <a:latin typeface="微软雅黑" panose="020B0503020204020204" pitchFamily="34" charset="-122"/>
                <a:sym typeface="+mn-ea"/>
              </a:rPr>
              <a:t>逃避税行为的监督检查力度。</a:t>
            </a:r>
            <a:endParaRPr lang="en-US" altLang="zh-CN" sz="2800" dirty="0" smtClean="0">
              <a:latin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1"/>
          <a:stretch>
            <a:fillRect/>
          </a:stretch>
        </p:blipFill>
        <p:spPr>
          <a:xfrm>
            <a:off x="1084834" y="1498093"/>
            <a:ext cx="10022331" cy="3788789"/>
          </a:xfrm>
          <a:prstGeom prst="rect">
            <a:avLst/>
          </a:prstGeom>
        </p:spPr>
      </p:pic>
      <p:pic>
        <p:nvPicPr>
          <p:cNvPr id="15" name="图片 14"/>
          <p:cNvPicPr>
            <a:picLocks noChangeAspect="1"/>
          </p:cNvPicPr>
          <p:nvPr/>
        </p:nvPicPr>
        <p:blipFill>
          <a:blip r:embed="rId2"/>
          <a:stretch>
            <a:fillRect/>
          </a:stretch>
        </p:blipFill>
        <p:spPr>
          <a:xfrm>
            <a:off x="5422900" y="2755900"/>
            <a:ext cx="1346200" cy="1346200"/>
          </a:xfrm>
          <a:prstGeom prst="rect">
            <a:avLst/>
          </a:prstGeom>
        </p:spPr>
      </p:pic>
      <p:sp>
        <p:nvSpPr>
          <p:cNvPr id="2" name="标题 1"/>
          <p:cNvSpPr>
            <a:spLocks noGrp="1"/>
          </p:cNvSpPr>
          <p:nvPr>
            <p:ph type="title"/>
          </p:nvPr>
        </p:nvSpPr>
        <p:spPr>
          <a:xfrm>
            <a:off x="1347034" y="217440"/>
            <a:ext cx="7774388" cy="955900"/>
          </a:xfrm>
        </p:spPr>
        <p:txBody>
          <a:bodyPr>
            <a:normAutofit/>
          </a:bodyPr>
          <a:lstStyle/>
          <a:p>
            <a:r>
              <a:rPr altLang="en-US" dirty="0" smtClean="0"/>
              <a:t>进一步深化税收征管改革</a:t>
            </a:r>
            <a:endParaRPr lang="zh-CN" altLang="en-US" dirty="0"/>
          </a:p>
        </p:txBody>
      </p:sp>
      <p:sp>
        <p:nvSpPr>
          <p:cNvPr id="3" name="内容占位符 2"/>
          <p:cNvSpPr>
            <a:spLocks noGrp="1"/>
          </p:cNvSpPr>
          <p:nvPr>
            <p:ph idx="1"/>
          </p:nvPr>
        </p:nvSpPr>
        <p:spPr>
          <a:xfrm>
            <a:off x="1347034" y="1888212"/>
            <a:ext cx="4461338" cy="829801"/>
          </a:xfrm>
        </p:spPr>
        <p:txBody>
          <a:bodyPr>
            <a:noAutofit/>
          </a:bodyPr>
          <a:lstStyle/>
          <a:p>
            <a:pPr marL="0" indent="0" latinLnBrk="1">
              <a:lnSpc>
                <a:spcPct val="125000"/>
              </a:lnSpc>
              <a:spcBef>
                <a:spcPts val="0"/>
              </a:spcBef>
              <a:buNone/>
            </a:pPr>
            <a:r>
              <a:rPr sz="2400" b="1" dirty="0" smtClean="0">
                <a:latin typeface="宋体" panose="02010600030101010101" pitchFamily="2" charset="-122"/>
                <a:ea typeface="宋体" panose="02010600030101010101" pitchFamily="2" charset="-122"/>
              </a:rPr>
              <a:t>税务征管从合作</a:t>
            </a:r>
            <a:r>
              <a:rPr lang="en-US" sz="2400" b="1" dirty="0" smtClean="0">
                <a:latin typeface="宋体" panose="02010600030101010101" pitchFamily="2" charset="-122"/>
                <a:ea typeface="宋体" panose="02010600030101010101" pitchFamily="2" charset="-122"/>
              </a:rPr>
              <a:t>、</a:t>
            </a:r>
            <a:r>
              <a:rPr sz="2400" b="1" dirty="0" smtClean="0">
                <a:latin typeface="宋体" panose="02010600030101010101" pitchFamily="2" charset="-122"/>
                <a:ea typeface="宋体" panose="02010600030101010101" pitchFamily="2" charset="-122"/>
              </a:rPr>
              <a:t>合并到合成的突破</a:t>
            </a:r>
            <a:endParaRPr lang="en-US" altLang="zh-CN" sz="2400" b="1" dirty="0" smtClean="0">
              <a:latin typeface="宋体" panose="02010600030101010101" pitchFamily="2" charset="-122"/>
              <a:ea typeface="宋体" panose="02010600030101010101" pitchFamily="2" charset="-122"/>
            </a:endParaRPr>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sp>
        <p:nvSpPr>
          <p:cNvPr id="7" name="矩形 6"/>
          <p:cNvSpPr/>
          <p:nvPr/>
        </p:nvSpPr>
        <p:spPr>
          <a:xfrm>
            <a:off x="6362229" y="3984978"/>
            <a:ext cx="4541336" cy="1049866"/>
          </a:xfrm>
          <a:prstGeom prst="rect">
            <a:avLst/>
          </a:prstGeom>
        </p:spPr>
        <p:txBody>
          <a:bodyPr vert="horz" lIns="91440" tIns="45720" rIns="91440" bIns="45720" rtlCol="0">
            <a:normAutofit/>
          </a:bodyPr>
          <a:lstStyle/>
          <a:p>
            <a:pPr algn="ctr" latinLnBrk="1">
              <a:lnSpc>
                <a:spcPct val="125000"/>
              </a:lnSpc>
              <a:buFont typeface="Arial" panose="020B0604020202020204"/>
              <a:buNone/>
            </a:pPr>
            <a:r>
              <a:rPr lang="zh-CN" altLang="en-US" sz="2400" b="1" dirty="0" smtClean="0">
                <a:latin typeface="新宋体" panose="02010609030101010101" charset="-122"/>
                <a:ea typeface="新宋体" panose="02010609030101010101" charset="-122"/>
                <a:cs typeface="新宋体" panose="02010609030101010101" charset="-122"/>
              </a:rPr>
              <a:t>税收改革创新从渐进式到体系性集成突破</a:t>
            </a:r>
            <a:endParaRPr lang="en-US" altLang="zh-CN" sz="2400" b="1" dirty="0">
              <a:latin typeface="新宋体" panose="02010609030101010101" charset="-122"/>
              <a:ea typeface="新宋体" panose="02010609030101010101" charset="-122"/>
              <a:cs typeface="新宋体" panose="02010609030101010101" charset="-122"/>
            </a:endParaRPr>
          </a:p>
        </p:txBody>
      </p:sp>
      <p:sp>
        <p:nvSpPr>
          <p:cNvPr id="8" name="矩形 7"/>
          <p:cNvSpPr/>
          <p:nvPr/>
        </p:nvSpPr>
        <p:spPr>
          <a:xfrm>
            <a:off x="6769100" y="1952978"/>
            <a:ext cx="4134465" cy="664735"/>
          </a:xfrm>
          <a:prstGeom prst="rect">
            <a:avLst/>
          </a:prstGeom>
        </p:spPr>
        <p:txBody>
          <a:bodyPr vert="horz" lIns="91440" tIns="45720" rIns="91440" bIns="45720" rtlCol="0">
            <a:noAutofit/>
          </a:bodyPr>
          <a:lstStyle/>
          <a:p>
            <a:pPr latinLnBrk="1">
              <a:lnSpc>
                <a:spcPct val="125000"/>
              </a:lnSpc>
              <a:buFont typeface="Arial" panose="020B0604020202020204"/>
              <a:buNone/>
            </a:pPr>
            <a:r>
              <a:rPr lang="zh-CN" altLang="en-US" sz="2400" b="1" dirty="0" smtClean="0">
                <a:latin typeface="新宋体" panose="02010609030101010101" charset="-122"/>
                <a:ea typeface="新宋体" panose="02010609030101010101" charset="-122"/>
                <a:cs typeface="新宋体" panose="02010609030101010101" charset="-122"/>
              </a:rPr>
              <a:t>税收</a:t>
            </a:r>
            <a:r>
              <a:rPr lang="zh-CN" altLang="en-US" sz="2400" b="1" spc="150" noProof="1" smtClean="0">
                <a:latin typeface="宋体" panose="02010600030101010101" pitchFamily="2" charset="-122"/>
                <a:ea typeface="宋体" panose="02010600030101010101" pitchFamily="2" charset="-122"/>
                <a:sym typeface="+mn-ea"/>
              </a:rPr>
              <a:t>服务</a:t>
            </a:r>
            <a:r>
              <a:rPr lang="zh-CN" altLang="en-US" sz="2400" b="1" dirty="0" smtClean="0">
                <a:latin typeface="新宋体" panose="02010609030101010101" charset="-122"/>
                <a:ea typeface="新宋体" panose="02010609030101010101" charset="-122"/>
                <a:cs typeface="新宋体" panose="02010609030101010101" charset="-122"/>
              </a:rPr>
              <a:t>、执法和监管深度融合的突破</a:t>
            </a:r>
            <a:endParaRPr lang="en-US" altLang="zh-CN" sz="2400" b="1" dirty="0">
              <a:latin typeface="新宋体" panose="02010609030101010101" charset="-122"/>
              <a:ea typeface="新宋体" panose="02010609030101010101" charset="-122"/>
              <a:cs typeface="新宋体" panose="02010609030101010101" charset="-122"/>
            </a:endParaRPr>
          </a:p>
        </p:txBody>
      </p:sp>
      <p:sp>
        <p:nvSpPr>
          <p:cNvPr id="9" name="矩形 8"/>
          <p:cNvSpPr/>
          <p:nvPr/>
        </p:nvSpPr>
        <p:spPr>
          <a:xfrm>
            <a:off x="1243389" y="4105238"/>
            <a:ext cx="4852610" cy="556884"/>
          </a:xfrm>
          <a:prstGeom prst="rect">
            <a:avLst/>
          </a:prstGeom>
        </p:spPr>
        <p:txBody>
          <a:bodyPr vert="horz" lIns="91440" tIns="45720" rIns="91440" bIns="45720" rtlCol="0">
            <a:noAutofit/>
          </a:bodyPr>
          <a:lstStyle/>
          <a:p>
            <a:pPr latinLnBrk="1">
              <a:lnSpc>
                <a:spcPct val="125000"/>
              </a:lnSpc>
              <a:buFont typeface="Arial" panose="020B0604020202020204"/>
              <a:buNone/>
            </a:pPr>
            <a:r>
              <a:rPr lang="zh-CN" altLang="en-US" sz="2400" b="1" dirty="0" smtClean="0">
                <a:latin typeface="新宋体" panose="02010609030101010101" charset="-122"/>
                <a:ea typeface="新宋体" panose="02010609030101010101" charset="-122"/>
                <a:cs typeface="新宋体" panose="02010609030101010101" charset="-122"/>
              </a:rPr>
              <a:t>税收治理实现数字化、智能化、智慧化的突破</a:t>
            </a:r>
            <a:endParaRPr lang="en-US" altLang="zh-CN" sz="2400" b="1" dirty="0">
              <a:latin typeface="新宋体" panose="02010609030101010101" charset="-122"/>
              <a:ea typeface="新宋体" panose="02010609030101010101" charset="-122"/>
              <a:cs typeface="新宋体" panose="02010609030101010101"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ctr">
              <a:buNone/>
            </a:pPr>
            <a:r>
              <a:rPr lang="zh-CN" altLang="en-US" sz="4800" dirty="0" smtClean="0">
                <a:solidFill>
                  <a:srgbClr val="1C4D7B"/>
                </a:solidFill>
                <a:latin typeface="微软雅黑" panose="020B0503020204020204" pitchFamily="34" charset="-122"/>
                <a:ea typeface="微软雅黑" panose="020B0503020204020204" pitchFamily="34" charset="-122"/>
                <a:sym typeface="+mn-ea"/>
              </a:rPr>
              <a:t>共同富裕</a:t>
            </a:r>
            <a:endParaRPr lang="zh-CN" altLang="en-US" sz="4800" dirty="0" smtClean="0">
              <a:solidFill>
                <a:srgbClr val="1C4D7B"/>
              </a:solidFill>
              <a:latin typeface="微软雅黑" panose="020B0503020204020204" pitchFamily="34" charset="-122"/>
              <a:ea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     2021</a:t>
            </a:r>
            <a:r>
              <a:rPr lang="zh-CN" altLang="en-US" sz="2800" dirty="0" smtClean="0">
                <a:latin typeface="微软雅黑" panose="020B0503020204020204" pitchFamily="34" charset="-122"/>
                <a:sym typeface="+mn-ea"/>
              </a:rPr>
              <a:t>年</a:t>
            </a:r>
            <a:r>
              <a:rPr lang="en-US" altLang="zh-CN" sz="2800" dirty="0" smtClean="0">
                <a:latin typeface="微软雅黑" panose="020B0503020204020204" pitchFamily="34" charset="-122"/>
                <a:sym typeface="+mn-ea"/>
              </a:rPr>
              <a:t>8</a:t>
            </a:r>
            <a:r>
              <a:rPr lang="zh-CN" altLang="en-US" sz="2800" dirty="0" smtClean="0">
                <a:latin typeface="微软雅黑" panose="020B0503020204020204" pitchFamily="34" charset="-122"/>
                <a:sym typeface="+mn-ea"/>
              </a:rPr>
              <a:t>月</a:t>
            </a:r>
            <a:r>
              <a:rPr lang="en-US" altLang="zh-CN" sz="2800" dirty="0" smtClean="0">
                <a:latin typeface="微软雅黑" panose="020B0503020204020204" pitchFamily="34" charset="-122"/>
                <a:sym typeface="+mn-ea"/>
              </a:rPr>
              <a:t>17</a:t>
            </a:r>
            <a:r>
              <a:rPr lang="zh-CN" altLang="en-US" sz="2800" dirty="0" smtClean="0">
                <a:latin typeface="微软雅黑" panose="020B0503020204020204" pitchFamily="34" charset="-122"/>
                <a:sym typeface="+mn-ea"/>
              </a:rPr>
              <a:t>日，中央财经委员会第十次会议召开 ，</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共同富裕</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再一次被高规格提及。构建初次分配、再分配、三次分配协调配套的基础性制度安排；形成中间大、两头小的橄榄分配结构；合理调解过高收入，鼓励高收入人群和企业更多回报社会。</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    </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fontScale="70000" lnSpcReduction="20000"/>
          </a:bodyPr>
          <a:lstStyle/>
          <a:p>
            <a:pPr algn="ctr">
              <a:buNone/>
            </a:pPr>
            <a:r>
              <a:rPr lang="zh-CN" altLang="en-US" sz="4800" dirty="0" smtClean="0"/>
              <a:t>  </a:t>
            </a:r>
            <a:r>
              <a:rPr lang="zh-CN" altLang="en-US" sz="4800" dirty="0" smtClean="0">
                <a:solidFill>
                  <a:srgbClr val="FF0000"/>
                </a:solidFill>
              </a:rPr>
              <a:t>初次分配：</a:t>
            </a:r>
            <a:r>
              <a:rPr lang="zh-CN" altLang="en-US" sz="4800" dirty="0" smtClean="0"/>
              <a:t>即初次收入分配。在社会分配中，初次分配注重效率，是按社会生产各要素的贡献分配，这些要素包括如资金、技术、管理、生产资料、劳动力、信息、市场、营销等。哪些要素发挥的作用大，其分配所得就多。初次分配主要由</a:t>
            </a:r>
            <a:r>
              <a:rPr lang="zh-CN" altLang="en-US" sz="4800" dirty="0" smtClean="0">
                <a:solidFill>
                  <a:srgbClr val="FF0000"/>
                </a:solidFill>
              </a:rPr>
              <a:t>市场机制</a:t>
            </a:r>
            <a:r>
              <a:rPr lang="zh-CN" altLang="en-US" sz="4800" dirty="0" smtClean="0"/>
              <a:t>形成，生产要素价格由市场供求状况决定，政府只通过税收杠杆、法律法规、许可证制度等进行调节和规范，一般不直接干预初次分配。</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    </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lnSpcReduction="10000"/>
          </a:bodyPr>
          <a:lstStyle/>
          <a:p>
            <a:pPr algn="just">
              <a:buNone/>
            </a:pPr>
            <a:r>
              <a:rPr lang="zh-CN" altLang="en-US" sz="3600" dirty="0" smtClean="0"/>
              <a:t> </a:t>
            </a:r>
            <a:r>
              <a:rPr lang="zh-CN" altLang="en-US" sz="3600" dirty="0" smtClean="0">
                <a:solidFill>
                  <a:srgbClr val="FF0000"/>
                </a:solidFill>
              </a:rPr>
              <a:t>再次分配</a:t>
            </a:r>
            <a:r>
              <a:rPr lang="zh-CN" altLang="en-US" sz="3600" dirty="0" smtClean="0"/>
              <a:t>：是指经济主体不必直接通过劳动而可依法获得的收入，如退休工资、（官员的）退休金、失业补贴等；或是国家对特定地区的转移支付、对特定人群、特定行业的财政支持。把税收收入中的一部分拿出来通过</a:t>
            </a:r>
            <a:r>
              <a:rPr lang="zh-CN" altLang="en-US" sz="3600" dirty="0" smtClean="0">
                <a:solidFill>
                  <a:srgbClr val="FF0000"/>
                </a:solidFill>
              </a:rPr>
              <a:t>财政转移</a:t>
            </a:r>
            <a:r>
              <a:rPr lang="zh-CN" altLang="en-US" sz="3600" dirty="0" smtClean="0"/>
              <a:t>和</a:t>
            </a:r>
            <a:r>
              <a:rPr lang="zh-CN" altLang="en-US" sz="3600" dirty="0" smtClean="0">
                <a:solidFill>
                  <a:srgbClr val="FF0000"/>
                </a:solidFill>
              </a:rPr>
              <a:t>社会保险</a:t>
            </a:r>
            <a:r>
              <a:rPr lang="zh-CN" altLang="en-US" sz="3600" dirty="0" smtClean="0"/>
              <a:t>系统进行重新分配，构成了初次收入分配之的二次收入分配。 </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    </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just">
              <a:buNone/>
            </a:pPr>
            <a:r>
              <a:rPr lang="zh-CN" altLang="en-US" sz="3600" dirty="0" smtClean="0"/>
              <a:t> </a:t>
            </a:r>
            <a:r>
              <a:rPr lang="zh-CN" altLang="en-US" sz="3600" dirty="0" smtClean="0">
                <a:solidFill>
                  <a:srgbClr val="FF0000"/>
                </a:solidFill>
              </a:rPr>
              <a:t>第三次分配</a:t>
            </a:r>
            <a:r>
              <a:rPr lang="zh-CN" altLang="en-US" sz="3600" dirty="0" smtClean="0"/>
              <a:t>：是建立在自愿性的基础上，以募集，自愿捐赠等</a:t>
            </a:r>
            <a:r>
              <a:rPr lang="zh-CN" altLang="en-US" sz="3600" dirty="0" smtClean="0">
                <a:solidFill>
                  <a:srgbClr val="FF0000"/>
                </a:solidFill>
              </a:rPr>
              <a:t>慈善公益</a:t>
            </a:r>
            <a:r>
              <a:rPr lang="zh-CN" altLang="en-US" sz="3600" dirty="0" smtClean="0"/>
              <a:t>方式对社会资源和社会财富进行的分配，它依靠“精神力量”，奉行“道德原则”。第三次分配主要是对前两种分配的补充，对缩小社会差距，实现更合理的收入分配和公平有重要意义。 </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    </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fontScale="92500"/>
          </a:bodyPr>
          <a:lstStyle/>
          <a:p>
            <a:pPr algn="just">
              <a:buNone/>
            </a:pPr>
            <a:r>
              <a:rPr lang="zh-CN" altLang="en-US" sz="3600" dirty="0" smtClean="0"/>
              <a:t> </a:t>
            </a:r>
            <a:r>
              <a:rPr lang="en-US" altLang="zh-CN" sz="3600" dirty="0" smtClean="0"/>
              <a:t>《</a:t>
            </a:r>
            <a:r>
              <a:rPr lang="zh-CN" altLang="en-US" sz="3600" dirty="0" smtClean="0"/>
              <a:t>企业所得税法实施条例</a:t>
            </a:r>
            <a:r>
              <a:rPr lang="en-US" altLang="zh-CN" sz="3600" dirty="0" smtClean="0"/>
              <a:t>》</a:t>
            </a:r>
            <a:r>
              <a:rPr lang="zh-CN" altLang="en-US" sz="3600" dirty="0" smtClean="0"/>
              <a:t>第五十一条规定，公益性捐赠是指企业通过公益性社会团体或者县级以上人民政府及其部门，用于</a:t>
            </a:r>
            <a:r>
              <a:rPr lang="en-US" altLang="zh-CN" sz="3600" dirty="0" smtClean="0"/>
              <a:t>《</a:t>
            </a:r>
            <a:r>
              <a:rPr lang="zh-CN" altLang="en-US" sz="3600" dirty="0" smtClean="0"/>
              <a:t>公益事业捐赠法</a:t>
            </a:r>
            <a:r>
              <a:rPr lang="en-US" altLang="zh-CN" sz="3600" dirty="0" smtClean="0"/>
              <a:t>》</a:t>
            </a:r>
            <a:r>
              <a:rPr lang="zh-CN" altLang="en-US" sz="3600" dirty="0" smtClean="0"/>
              <a:t>规定的公益事业的捐赠。第五十三条明确，企业发生的公益性捐赠支出，不超过年度</a:t>
            </a:r>
            <a:r>
              <a:rPr lang="zh-CN" altLang="en-US" sz="3600" dirty="0" smtClean="0">
                <a:solidFill>
                  <a:srgbClr val="FF0000"/>
                </a:solidFill>
              </a:rPr>
              <a:t>利润总额</a:t>
            </a:r>
            <a:r>
              <a:rPr lang="en-US" altLang="zh-CN" sz="3600" dirty="0" smtClean="0">
                <a:solidFill>
                  <a:srgbClr val="FF0000"/>
                </a:solidFill>
              </a:rPr>
              <a:t>12%</a:t>
            </a:r>
            <a:r>
              <a:rPr lang="zh-CN" altLang="en-US" sz="3600" dirty="0" smtClean="0"/>
              <a:t>的部分，准予扣除。年度利润总额，是指企业依照国家统一会计制度的规定计算的年度会计利润。</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    </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8"/>
            <a:ext cx="11466709" cy="5046133"/>
          </a:xfrm>
        </p:spPr>
        <p:txBody>
          <a:bodyPr>
            <a:noAutofit/>
          </a:bodyPr>
          <a:lstStyle/>
          <a:p>
            <a:pPr algn="just">
              <a:buNone/>
            </a:pPr>
            <a:r>
              <a:rPr lang="zh-CN" altLang="en-US" sz="2600" dirty="0" smtClean="0"/>
              <a:t> </a:t>
            </a:r>
            <a:r>
              <a:rPr lang="en-US" altLang="zh-CN" sz="2600" dirty="0" smtClean="0"/>
              <a:t>1、</a:t>
            </a:r>
            <a:r>
              <a:rPr lang="zh-CN" altLang="en-US" sz="2600" dirty="0" smtClean="0"/>
              <a:t>居民个人发生的公益捐赠支出可以在财产租赁所得、财产转让所得、利息股息红利所得、偶然所得（以下统称分类所得）、综合所得或者经营所得中扣除。在当期一个所得项目扣除不完的公益捐赠支出，可以按规定在其他所得项目中继续扣除。</a:t>
            </a:r>
            <a:endParaRPr lang="en-US" altLang="zh-CN" sz="2600" dirty="0" smtClean="0"/>
          </a:p>
          <a:p>
            <a:pPr algn="just">
              <a:buNone/>
            </a:pPr>
            <a:r>
              <a:rPr lang="zh-CN" altLang="en-US" sz="2600" dirty="0" smtClean="0"/>
              <a:t>  </a:t>
            </a:r>
            <a:r>
              <a:rPr lang="en-US" altLang="zh-CN" sz="2600" dirty="0" smtClean="0"/>
              <a:t>2、</a:t>
            </a:r>
            <a:r>
              <a:rPr lang="zh-CN" altLang="en-US" sz="2600" dirty="0" smtClean="0"/>
              <a:t>居民个人发生的公益捐赠支出，在综合所得、经营所得中扣除的，扣除限额分别为当年综合所得、当年经营所得</a:t>
            </a:r>
            <a:r>
              <a:rPr lang="zh-CN" altLang="en-US" sz="2600" dirty="0" smtClean="0">
                <a:solidFill>
                  <a:srgbClr val="FF0000"/>
                </a:solidFill>
              </a:rPr>
              <a:t>应纳税所得额的百分之三十</a:t>
            </a:r>
            <a:r>
              <a:rPr lang="zh-CN" altLang="en-US" sz="2600" dirty="0" smtClean="0"/>
              <a:t>；在分类所得中扣除的，扣除限额为当月分类所得</a:t>
            </a:r>
            <a:r>
              <a:rPr lang="zh-CN" altLang="en-US" sz="2600" dirty="0" smtClean="0">
                <a:solidFill>
                  <a:srgbClr val="FF0000"/>
                </a:solidFill>
              </a:rPr>
              <a:t>应纳税所得额的百分之三十</a:t>
            </a:r>
            <a:r>
              <a:rPr lang="zh-CN" altLang="en-US" sz="2600" dirty="0" smtClean="0"/>
              <a:t>。</a:t>
            </a:r>
            <a:endParaRPr lang="en-US" altLang="zh-CN" sz="2600" dirty="0" smtClean="0"/>
          </a:p>
          <a:p>
            <a:pPr algn="just">
              <a:buNone/>
            </a:pPr>
            <a:r>
              <a:rPr lang="zh-CN" altLang="en-US" sz="2800" dirty="0" smtClean="0"/>
              <a:t>                                         </a:t>
            </a:r>
            <a:r>
              <a:rPr lang="zh-CN" altLang="en-US" sz="2800" dirty="0" smtClean="0">
                <a:solidFill>
                  <a:srgbClr val="0070C0"/>
                </a:solidFill>
              </a:rPr>
              <a:t>财政部</a:t>
            </a:r>
            <a:r>
              <a:rPr lang="en-US" sz="2800" dirty="0" smtClean="0">
                <a:solidFill>
                  <a:srgbClr val="0070C0"/>
                </a:solidFill>
              </a:rPr>
              <a:t> </a:t>
            </a:r>
            <a:r>
              <a:rPr lang="zh-CN" altLang="en-US" sz="2800" dirty="0" smtClean="0">
                <a:solidFill>
                  <a:srgbClr val="0070C0"/>
                </a:solidFill>
              </a:rPr>
              <a:t>税务总局公告</a:t>
            </a:r>
            <a:r>
              <a:rPr lang="en-US" sz="2800" dirty="0" smtClean="0">
                <a:solidFill>
                  <a:srgbClr val="0070C0"/>
                </a:solidFill>
              </a:rPr>
              <a:t>2019</a:t>
            </a:r>
            <a:r>
              <a:rPr lang="zh-CN" altLang="en-US" sz="2800" dirty="0" smtClean="0">
                <a:solidFill>
                  <a:srgbClr val="0070C0"/>
                </a:solidFill>
              </a:rPr>
              <a:t>年第</a:t>
            </a:r>
            <a:r>
              <a:rPr lang="en-US" sz="2800" dirty="0" smtClean="0">
                <a:solidFill>
                  <a:srgbClr val="0070C0"/>
                </a:solidFill>
              </a:rPr>
              <a:t>99</a:t>
            </a:r>
            <a:r>
              <a:rPr lang="zh-CN" altLang="en-US" sz="2800" dirty="0" smtClean="0">
                <a:solidFill>
                  <a:srgbClr val="0070C0"/>
                </a:solidFill>
              </a:rPr>
              <a:t>号</a:t>
            </a:r>
            <a:endParaRPr lang="en-US" altLang="zh-CN" sz="2600" dirty="0" smtClean="0">
              <a:solidFill>
                <a:srgbClr val="0070C0"/>
              </a:solidFill>
              <a:sym typeface="+mn-ea"/>
            </a:endParaRPr>
          </a:p>
          <a:p>
            <a:pPr>
              <a:buNone/>
            </a:pPr>
            <a:r>
              <a:rPr lang="en-US" altLang="zh-CN" sz="2600" dirty="0" smtClean="0">
                <a:sym typeface="+mn-ea"/>
              </a:rPr>
              <a:t>    </a:t>
            </a:r>
            <a:endParaRPr lang="en-US" altLang="zh-CN" sz="2600" dirty="0" smtClean="0">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5407378"/>
          </a:xfrm>
        </p:spPr>
        <p:txBody>
          <a:bodyPr>
            <a:normAutofit fontScale="92500"/>
          </a:bodyPr>
          <a:lstStyle/>
          <a:p>
            <a:pPr algn="ctr">
              <a:buNone/>
            </a:pPr>
            <a:r>
              <a:rPr lang="zh-CN" altLang="en-US" sz="4800" dirty="0" smtClean="0">
                <a:solidFill>
                  <a:srgbClr val="1C4D7B"/>
                </a:solidFill>
                <a:latin typeface="微软雅黑" panose="020B0503020204020204" pitchFamily="34" charset="-122"/>
                <a:ea typeface="微软雅黑" panose="020B0503020204020204" pitchFamily="34" charset="-122"/>
                <a:sym typeface="+mn-ea"/>
              </a:rPr>
              <a:t>第三次分配的思考</a:t>
            </a:r>
            <a:endParaRPr lang="en-US" altLang="zh-CN" sz="4800" dirty="0" smtClean="0">
              <a:solidFill>
                <a:srgbClr val="1C4D7B"/>
              </a:solidFill>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1、</a:t>
            </a:r>
            <a:r>
              <a:rPr lang="zh-CN" altLang="en-US" sz="2800" dirty="0" smtClean="0">
                <a:latin typeface="微软雅黑" panose="020B0503020204020204" pitchFamily="34" charset="-122"/>
                <a:sym typeface="+mn-ea"/>
              </a:rPr>
              <a:t>大力发展慈善事业（中国慈善捐赠占</a:t>
            </a:r>
            <a:r>
              <a:rPr lang="en-US" altLang="zh-CN" sz="2800" dirty="0" smtClean="0">
                <a:latin typeface="微软雅黑" panose="020B0503020204020204" pitchFamily="34" charset="-122"/>
                <a:sym typeface="+mn-ea"/>
              </a:rPr>
              <a:t>GDP</a:t>
            </a:r>
            <a:r>
              <a:rPr lang="zh-CN" altLang="en-US" sz="2800" dirty="0" smtClean="0">
                <a:latin typeface="微软雅黑" panose="020B0503020204020204" pitchFamily="34" charset="-122"/>
                <a:sym typeface="+mn-ea"/>
              </a:rPr>
              <a:t>的</a:t>
            </a:r>
            <a:r>
              <a:rPr lang="en-US" altLang="zh-CN" sz="2800" dirty="0" smtClean="0">
                <a:latin typeface="微软雅黑" panose="020B0503020204020204" pitchFamily="34" charset="-122"/>
                <a:sym typeface="+mn-ea"/>
              </a:rPr>
              <a:t>0.15%，</a:t>
            </a:r>
            <a:r>
              <a:rPr lang="zh-CN" altLang="en-US" sz="2800" dirty="0" smtClean="0">
                <a:latin typeface="微软雅黑" panose="020B0503020204020204" pitchFamily="34" charset="-122"/>
                <a:sym typeface="+mn-ea"/>
              </a:rPr>
              <a:t>美国</a:t>
            </a:r>
            <a:r>
              <a:rPr lang="en-US" altLang="zh-CN" sz="2800" dirty="0" smtClean="0">
                <a:latin typeface="微软雅黑" panose="020B0503020204020204" pitchFamily="34" charset="-122"/>
                <a:sym typeface="+mn-ea"/>
              </a:rPr>
              <a:t>2.1%</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2、</a:t>
            </a:r>
            <a:r>
              <a:rPr lang="zh-CN" altLang="en-US" sz="2800" dirty="0" smtClean="0">
                <a:latin typeface="微软雅黑" panose="020B0503020204020204" pitchFamily="34" charset="-122"/>
                <a:ea typeface="微软雅黑" panose="020B0503020204020204" pitchFamily="34" charset="-122"/>
                <a:sym typeface="+mn-ea"/>
              </a:rPr>
              <a:t>完善制度安排，尤其是税收减免、各项税收优惠的完善。</a:t>
            </a:r>
            <a:endParaRPr lang="en-US" altLang="zh-CN" sz="2800" dirty="0" smtClean="0">
              <a:latin typeface="微软雅黑" panose="020B0503020204020204" pitchFamily="34" charset="-122"/>
              <a:ea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3、</a:t>
            </a:r>
            <a:r>
              <a:rPr lang="zh-CN" altLang="en-US" sz="2800" dirty="0" smtClean="0">
                <a:latin typeface="微软雅黑" panose="020B0503020204020204" pitchFamily="34" charset="-122"/>
                <a:sym typeface="+mn-ea"/>
              </a:rPr>
              <a:t>开征房产税与遗产税（遗产税超额累进，美国</a:t>
            </a:r>
            <a:r>
              <a:rPr lang="en-US" altLang="zh-CN" sz="2800" dirty="0" smtClean="0">
                <a:latin typeface="微软雅黑" panose="020B0503020204020204" pitchFamily="34" charset="-122"/>
                <a:sym typeface="+mn-ea"/>
              </a:rPr>
              <a:t>18-40%，</a:t>
            </a:r>
            <a:r>
              <a:rPr lang="zh-CN" altLang="en-US" sz="2800" dirty="0" smtClean="0">
                <a:latin typeface="微软雅黑" panose="020B0503020204020204" pitchFamily="34" charset="-122"/>
                <a:sym typeface="+mn-ea"/>
              </a:rPr>
              <a:t>日本</a:t>
            </a:r>
            <a:r>
              <a:rPr lang="en-US" altLang="zh-CN" sz="2800" dirty="0" smtClean="0">
                <a:latin typeface="微软雅黑" panose="020B0503020204020204" pitchFamily="34" charset="-122"/>
                <a:sym typeface="+mn-ea"/>
              </a:rPr>
              <a:t>10—55%</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4、</a:t>
            </a:r>
            <a:r>
              <a:rPr lang="zh-CN" altLang="en-US" sz="2800" dirty="0" smtClean="0">
                <a:latin typeface="微软雅黑" panose="020B0503020204020204" pitchFamily="34" charset="-122"/>
                <a:ea typeface="微软雅黑" panose="020B0503020204020204" pitchFamily="34" charset="-122"/>
                <a:sym typeface="+mn-ea"/>
              </a:rPr>
              <a:t>打击高收入避税，监管更加严格。（大额资金监管、避税地清理、平台企业的检查、重点软件企业审批的加强）</a:t>
            </a:r>
            <a:endParaRPr lang="en-US" altLang="zh-CN" sz="2800" dirty="0" smtClean="0">
              <a:latin typeface="微软雅黑" panose="020B0503020204020204" pitchFamily="34" charset="-122"/>
              <a:ea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5</a:t>
            </a:r>
            <a:r>
              <a:rPr lang="zh-CN" altLang="en-US" sz="2800" dirty="0" smtClean="0">
                <a:latin typeface="微软雅黑" panose="020B0503020204020204" pitchFamily="34" charset="-122"/>
                <a:sym typeface="+mn-ea"/>
              </a:rPr>
              <a:t>、加强上市公司整体规范运作。（坚决打击财务造假，保护中小股东）</a:t>
            </a:r>
            <a:endParaRPr lang="en-US" altLang="zh-CN" sz="2800" dirty="0" smtClean="0">
              <a:latin typeface="微软雅黑" panose="020B0503020204020204" pitchFamily="34" charset="-122"/>
              <a:ea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ctr">
              <a:buNone/>
            </a:pPr>
            <a:r>
              <a:rPr lang="zh-CN" altLang="en-US" sz="4800" dirty="0" smtClean="0">
                <a:solidFill>
                  <a:srgbClr val="1C4D7B"/>
                </a:solidFill>
                <a:latin typeface="微软雅黑" panose="020B0503020204020204" pitchFamily="34" charset="-122"/>
                <a:sym typeface="+mn-ea"/>
              </a:rPr>
              <a:t>金四系统</a:t>
            </a:r>
            <a:endParaRPr lang="en-US" altLang="zh-CN" sz="4800" dirty="0" smtClean="0">
              <a:solidFill>
                <a:srgbClr val="1C4D7B"/>
              </a:solidFill>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1</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目前正在税务系统中内部测试，还没有正式上线。</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2</a:t>
            </a:r>
            <a:r>
              <a:rPr lang="en-US" altLang="zh-CN" sz="2800" dirty="0" smtClean="0">
                <a:latin typeface="微软雅黑" panose="020B0503020204020204" pitchFamily="34" charset="-122"/>
                <a:ea typeface="微软雅黑" panose="020B0503020204020204" pitchFamily="34" charset="-122"/>
                <a:sym typeface="+mn-ea"/>
              </a:rPr>
              <a:t>、</a:t>
            </a:r>
            <a:r>
              <a:rPr lang="zh-CN" altLang="en-US" sz="2800" dirty="0" smtClean="0">
                <a:latin typeface="微软雅黑" panose="020B0503020204020204" pitchFamily="34" charset="-122"/>
                <a:ea typeface="微软雅黑" panose="020B0503020204020204" pitchFamily="34" charset="-122"/>
                <a:sym typeface="+mn-ea"/>
              </a:rPr>
              <a:t>多数据接口</a:t>
            </a:r>
            <a:r>
              <a:rPr lang="en-US" altLang="zh-CN" sz="2800" dirty="0" smtClean="0">
                <a:latin typeface="微软雅黑" panose="020B0503020204020204" pitchFamily="34" charset="-122"/>
                <a:ea typeface="微软雅黑" panose="020B0503020204020204" pitchFamily="34" charset="-122"/>
                <a:sym typeface="+mn-ea"/>
              </a:rPr>
              <a:t>-</a:t>
            </a:r>
            <a:r>
              <a:rPr lang="zh-CN" altLang="en-US" sz="2800" dirty="0" smtClean="0">
                <a:latin typeface="微软雅黑" panose="020B0503020204020204" pitchFamily="34" charset="-122"/>
                <a:ea typeface="微软雅黑" panose="020B0503020204020204" pitchFamily="34" charset="-122"/>
                <a:sym typeface="+mn-ea"/>
              </a:rPr>
              <a:t>大数据分析</a:t>
            </a:r>
            <a:r>
              <a:rPr lang="en-US" altLang="zh-CN" sz="2800" dirty="0" smtClean="0">
                <a:latin typeface="微软雅黑" panose="020B0503020204020204" pitchFamily="34" charset="-122"/>
                <a:ea typeface="微软雅黑" panose="020B0503020204020204" pitchFamily="34" charset="-122"/>
                <a:sym typeface="+mn-ea"/>
              </a:rPr>
              <a:t>-</a:t>
            </a:r>
            <a:r>
              <a:rPr lang="zh-CN" altLang="en-US" sz="2800" dirty="0" smtClean="0">
                <a:latin typeface="微软雅黑" panose="020B0503020204020204" pitchFamily="34" charset="-122"/>
                <a:ea typeface="微软雅黑" panose="020B0503020204020204" pitchFamily="34" charset="-122"/>
                <a:sym typeface="+mn-ea"/>
              </a:rPr>
              <a:t>涉税疑点推送</a:t>
            </a:r>
            <a:r>
              <a:rPr lang="en-US" altLang="zh-CN" sz="2800" dirty="0" smtClean="0">
                <a:latin typeface="微软雅黑" panose="020B0503020204020204" pitchFamily="34" charset="-122"/>
                <a:ea typeface="微软雅黑" panose="020B0503020204020204" pitchFamily="34" charset="-122"/>
                <a:sym typeface="+mn-ea"/>
              </a:rPr>
              <a:t>-</a:t>
            </a:r>
            <a:r>
              <a:rPr lang="zh-CN" altLang="en-US" sz="2800" dirty="0" smtClean="0">
                <a:latin typeface="微软雅黑" panose="020B0503020204020204" pitchFamily="34" charset="-122"/>
                <a:ea typeface="微软雅黑" panose="020B0503020204020204" pitchFamily="34" charset="-122"/>
                <a:sym typeface="+mn-ea"/>
              </a:rPr>
              <a:t>全链条管理</a:t>
            </a:r>
            <a:endParaRPr lang="en-US" altLang="zh-CN" sz="2800" dirty="0" smtClean="0">
              <a:latin typeface="微软雅黑" panose="020B0503020204020204" pitchFamily="34" charset="-122"/>
              <a:ea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ctr">
              <a:buNone/>
            </a:pPr>
            <a:r>
              <a:rPr lang="zh-CN" altLang="en-US" sz="4800" dirty="0" smtClean="0">
                <a:solidFill>
                  <a:srgbClr val="1C4D7B"/>
                </a:solidFill>
                <a:latin typeface="微软雅黑" panose="020B0503020204020204" pitchFamily="34" charset="-122"/>
                <a:ea typeface="微软雅黑" panose="020B0503020204020204" pitchFamily="34" charset="-122"/>
                <a:sym typeface="+mn-ea"/>
              </a:rPr>
              <a:t>本次</a:t>
            </a:r>
            <a:r>
              <a:rPr lang="zh-CN" altLang="en-US" sz="4800" dirty="0" smtClean="0">
                <a:solidFill>
                  <a:srgbClr val="1C4D7B"/>
                </a:solidFill>
                <a:latin typeface="微软雅黑" panose="020B0503020204020204" pitchFamily="34" charset="-122"/>
                <a:sym typeface="+mn-ea"/>
              </a:rPr>
              <a:t>交流</a:t>
            </a:r>
            <a:r>
              <a:rPr lang="zh-CN" altLang="en-US" sz="4800" dirty="0" smtClean="0">
                <a:solidFill>
                  <a:srgbClr val="1C4D7B"/>
                </a:solidFill>
                <a:latin typeface="微软雅黑" panose="020B0503020204020204" pitchFamily="34" charset="-122"/>
                <a:ea typeface="微软雅黑" panose="020B0503020204020204" pitchFamily="34" charset="-122"/>
                <a:sym typeface="+mn-ea"/>
              </a:rPr>
              <a:t>的内容</a:t>
            </a:r>
            <a:endParaRPr lang="en-US" altLang="zh-CN" sz="4800" dirty="0" smtClean="0">
              <a:solidFill>
                <a:srgbClr val="1C4D7B"/>
              </a:solidFill>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1、2021</a:t>
            </a:r>
            <a:r>
              <a:rPr lang="zh-CN" altLang="en-US" sz="2800" dirty="0" smtClean="0">
                <a:latin typeface="微软雅黑" panose="020B0503020204020204" pitchFamily="34" charset="-122"/>
                <a:sym typeface="+mn-ea"/>
              </a:rPr>
              <a:t>年税收新动向</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2</a:t>
            </a:r>
            <a:r>
              <a:rPr lang="en-US" altLang="zh-CN" sz="2800" dirty="0" smtClean="0">
                <a:latin typeface="微软雅黑" panose="020B0503020204020204" pitchFamily="34" charset="-122"/>
                <a:ea typeface="微软雅黑" panose="020B0503020204020204" pitchFamily="34" charset="-122"/>
                <a:sym typeface="+mn-ea"/>
              </a:rPr>
              <a:t>、</a:t>
            </a:r>
            <a:r>
              <a:rPr lang="zh-CN" altLang="en-US" sz="2800" dirty="0" smtClean="0">
                <a:latin typeface="微软雅黑" panose="020B0503020204020204" pitchFamily="34" charset="-122"/>
                <a:ea typeface="微软雅黑" panose="020B0503020204020204" pitchFamily="34" charset="-122"/>
                <a:sym typeface="+mn-ea"/>
              </a:rPr>
              <a:t>企业税务稽查应对</a:t>
            </a:r>
            <a:endParaRPr lang="en-US" altLang="zh-CN" sz="2800" dirty="0" smtClean="0">
              <a:latin typeface="微软雅黑" panose="020B0503020204020204" pitchFamily="34" charset="-122"/>
              <a:ea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85532" y="0"/>
            <a:ext cx="8596668" cy="1151467"/>
          </a:xfrm>
        </p:spPr>
        <p:txBody>
          <a:bodyPr>
            <a:normAutofit/>
          </a:bodyPr>
          <a:lstStyle/>
          <a:p>
            <a:r>
              <a:rPr altLang="en-US" sz="3600" dirty="0" smtClean="0"/>
              <a:t>金四</a:t>
            </a:r>
            <a:r>
              <a:rPr lang="zh-CN" altLang="en-US" sz="3600" dirty="0" smtClean="0"/>
              <a:t>大数据涉税疑点全覆盖</a:t>
            </a:r>
            <a:endParaRPr lang="zh-CN" altLang="en-US" sz="3600"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graphicFrame>
        <p:nvGraphicFramePr>
          <p:cNvPr id="9" name="图表 8"/>
          <p:cNvGraphicFramePr/>
          <p:nvPr/>
        </p:nvGraphicFramePr>
        <p:xfrm>
          <a:off x="1179470" y="1381259"/>
          <a:ext cx="9649139" cy="409548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ctr">
              <a:buNone/>
            </a:pPr>
            <a:r>
              <a:rPr lang="zh-CN" altLang="en-US" sz="4800" dirty="0" smtClean="0">
                <a:solidFill>
                  <a:srgbClr val="1C4D7B"/>
                </a:solidFill>
                <a:latin typeface="微软雅黑" panose="020B0503020204020204" pitchFamily="34" charset="-122"/>
                <a:sym typeface="+mn-ea"/>
              </a:rPr>
              <a:t>企业税务稽查应对</a:t>
            </a:r>
            <a:endParaRPr lang="en-US" altLang="zh-CN" sz="4800" dirty="0" smtClean="0">
              <a:solidFill>
                <a:srgbClr val="1C4D7B"/>
              </a:solidFill>
              <a:latin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fontScale="92500"/>
          </a:bodyPr>
          <a:lstStyle/>
          <a:p>
            <a:pPr algn="ctr">
              <a:buNone/>
            </a:pPr>
            <a:r>
              <a:rPr lang="zh-CN" altLang="en-US" sz="4800" dirty="0" smtClean="0">
                <a:solidFill>
                  <a:srgbClr val="1C4D7B"/>
                </a:solidFill>
                <a:latin typeface="微软雅黑" panose="020B0503020204020204" pitchFamily="34" charset="-122"/>
                <a:sym typeface="+mn-ea"/>
              </a:rPr>
              <a:t>北京市税务局稽查机构工作职责的</a:t>
            </a:r>
            <a:r>
              <a:rPr lang="zh-CN" altLang="en-US" sz="4800" dirty="0" smtClean="0">
                <a:solidFill>
                  <a:srgbClr val="1C4D7B"/>
                </a:solidFill>
                <a:latin typeface="微软雅黑" panose="020B0503020204020204" pitchFamily="34" charset="-122"/>
                <a:sym typeface="+mn-ea"/>
              </a:rPr>
              <a:t>公告</a:t>
            </a:r>
            <a:endParaRPr lang="en-US" altLang="zh-CN" sz="4800" dirty="0" smtClean="0">
              <a:solidFill>
                <a:srgbClr val="1C4D7B"/>
              </a:solidFill>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1</a:t>
            </a:r>
            <a:r>
              <a:rPr lang="en-US" altLang="zh-CN" sz="2800" dirty="0" smtClean="0">
                <a:latin typeface="微软雅黑" panose="020B0503020204020204" pitchFamily="34" charset="-122"/>
                <a:sym typeface="+mn-ea"/>
              </a:rPr>
              <a:t>、</a:t>
            </a:r>
            <a:r>
              <a:rPr lang="zh-CN" altLang="en-US" sz="2800" dirty="0" smtClean="0"/>
              <a:t>第一稽查</a:t>
            </a:r>
            <a:r>
              <a:rPr lang="zh-CN" altLang="en-US" sz="2800" dirty="0" smtClean="0"/>
              <a:t>局：负责</a:t>
            </a:r>
            <a:r>
              <a:rPr lang="zh-CN" altLang="en-US" sz="2800" dirty="0" smtClean="0"/>
              <a:t>东城区、西城区、房山区、</a:t>
            </a:r>
            <a:r>
              <a:rPr lang="zh-CN" altLang="en-US" sz="2800" dirty="0" smtClean="0"/>
              <a:t>燕山</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2</a:t>
            </a:r>
            <a:r>
              <a:rPr lang="en-US" altLang="zh-CN" sz="2800" dirty="0" smtClean="0">
                <a:latin typeface="微软雅黑" panose="020B0503020204020204" pitchFamily="34" charset="-122"/>
                <a:ea typeface="微软雅黑" panose="020B0503020204020204" pitchFamily="34" charset="-122"/>
                <a:sym typeface="+mn-ea"/>
              </a:rPr>
              <a:t>、</a:t>
            </a:r>
            <a:r>
              <a:rPr lang="zh-CN" altLang="en-US" sz="2800" dirty="0" smtClean="0"/>
              <a:t>第二稽查</a:t>
            </a:r>
            <a:r>
              <a:rPr lang="zh-CN" altLang="en-US" sz="2800" dirty="0" smtClean="0"/>
              <a:t>局：</a:t>
            </a:r>
            <a:r>
              <a:rPr lang="zh-CN" altLang="en-US" sz="2800" dirty="0" smtClean="0"/>
              <a:t>负责</a:t>
            </a:r>
            <a:r>
              <a:rPr lang="zh-CN" altLang="en-US" sz="2800" dirty="0" smtClean="0"/>
              <a:t>朝阳区、顺义区、怀柔</a:t>
            </a:r>
            <a:r>
              <a:rPr lang="zh-CN" altLang="en-US" sz="2800" dirty="0" smtClean="0"/>
              <a:t>区。</a:t>
            </a:r>
            <a:endParaRPr lang="en-US" altLang="zh-CN" sz="2800" dirty="0" smtClean="0"/>
          </a:p>
          <a:p>
            <a:pPr>
              <a:buNone/>
            </a:pPr>
            <a:r>
              <a:rPr lang="en-US" altLang="zh-CN" sz="2800" dirty="0" smtClean="0">
                <a:latin typeface="微软雅黑" panose="020B0503020204020204" pitchFamily="34" charset="-122"/>
                <a:ea typeface="微软雅黑" panose="020B0503020204020204" pitchFamily="34" charset="-122"/>
                <a:sym typeface="+mn-ea"/>
              </a:rPr>
              <a:t>3、</a:t>
            </a:r>
            <a:r>
              <a:rPr lang="zh-CN" altLang="en-US" sz="2800" dirty="0" smtClean="0"/>
              <a:t>第三稽查</a:t>
            </a:r>
            <a:r>
              <a:rPr lang="zh-CN" altLang="en-US" sz="2800" dirty="0" smtClean="0"/>
              <a:t>局：</a:t>
            </a:r>
            <a:r>
              <a:rPr lang="zh-CN" altLang="en-US" sz="2800" dirty="0" smtClean="0"/>
              <a:t>负责</a:t>
            </a:r>
            <a:r>
              <a:rPr lang="zh-CN" altLang="en-US" sz="2800" dirty="0" smtClean="0"/>
              <a:t>海淀区、昌平区、延庆</a:t>
            </a:r>
            <a:r>
              <a:rPr lang="zh-CN" altLang="en-US" sz="2800" dirty="0" smtClean="0"/>
              <a:t>区。</a:t>
            </a:r>
            <a:endParaRPr lang="en-US" altLang="zh-CN" sz="2800" dirty="0" smtClean="0"/>
          </a:p>
          <a:p>
            <a:pPr>
              <a:buNone/>
            </a:pPr>
            <a:r>
              <a:rPr lang="en-US" altLang="zh-CN" sz="2800" dirty="0" smtClean="0">
                <a:latin typeface="微软雅黑" panose="020B0503020204020204" pitchFamily="34" charset="-122"/>
                <a:ea typeface="微软雅黑" panose="020B0503020204020204" pitchFamily="34" charset="-122"/>
                <a:sym typeface="+mn-ea"/>
              </a:rPr>
              <a:t>4、</a:t>
            </a:r>
            <a:r>
              <a:rPr lang="zh-CN" altLang="en-US" sz="2800" dirty="0" smtClean="0"/>
              <a:t>第四稽查</a:t>
            </a:r>
            <a:r>
              <a:rPr lang="zh-CN" altLang="en-US" sz="2800" dirty="0" smtClean="0"/>
              <a:t>局：</a:t>
            </a:r>
            <a:r>
              <a:rPr lang="zh-CN" altLang="en-US" sz="2800" dirty="0" smtClean="0"/>
              <a:t>负责</a:t>
            </a:r>
            <a:r>
              <a:rPr lang="zh-CN" altLang="en-US" sz="2800" dirty="0" smtClean="0"/>
              <a:t>通州区、平谷区、密云区、北京</a:t>
            </a:r>
            <a:r>
              <a:rPr lang="zh-CN" altLang="en-US" sz="2800" dirty="0" smtClean="0"/>
              <a:t>经济技术开发区</a:t>
            </a:r>
            <a:r>
              <a:rPr lang="zh-CN" altLang="en-US" sz="2800" dirty="0" smtClean="0"/>
              <a:t>。</a:t>
            </a:r>
            <a:endParaRPr lang="en-US" altLang="zh-CN" sz="2800" dirty="0" smtClean="0"/>
          </a:p>
          <a:p>
            <a:pPr>
              <a:buNone/>
            </a:pPr>
            <a:r>
              <a:rPr lang="en-US" altLang="zh-CN" sz="2800" dirty="0" smtClean="0">
                <a:latin typeface="微软雅黑" panose="020B0503020204020204" pitchFamily="34" charset="-122"/>
                <a:ea typeface="微软雅黑" panose="020B0503020204020204" pitchFamily="34" charset="-122"/>
                <a:sym typeface="+mn-ea"/>
              </a:rPr>
              <a:t>5、</a:t>
            </a:r>
            <a:r>
              <a:rPr lang="zh-CN" altLang="en-US" sz="2800" dirty="0" smtClean="0"/>
              <a:t>第五稽查</a:t>
            </a:r>
            <a:r>
              <a:rPr lang="zh-CN" altLang="en-US" sz="2800" dirty="0" smtClean="0"/>
              <a:t>局：</a:t>
            </a:r>
            <a:r>
              <a:rPr lang="zh-CN" altLang="en-US" sz="2800" dirty="0" smtClean="0"/>
              <a:t>负责</a:t>
            </a:r>
            <a:r>
              <a:rPr lang="zh-CN" altLang="en-US" sz="2800" dirty="0" smtClean="0"/>
              <a:t>丰台区、石景山区、大兴区、</a:t>
            </a:r>
            <a:r>
              <a:rPr lang="zh-CN" altLang="en-US" sz="2800" dirty="0" smtClean="0"/>
              <a:t>门头沟。</a:t>
            </a:r>
            <a:endParaRPr lang="en-US" altLang="zh-CN" sz="2800" dirty="0" smtClean="0">
              <a:latin typeface="微软雅黑" panose="020B0503020204020204" pitchFamily="34" charset="-122"/>
              <a:ea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97700" y="76039"/>
            <a:ext cx="8094656" cy="1063562"/>
          </a:xfrm>
        </p:spPr>
        <p:txBody>
          <a:bodyPr>
            <a:normAutofit/>
          </a:bodyPr>
          <a:lstStyle/>
          <a:p>
            <a:r>
              <a:rPr lang="zh-CN" altLang="en-US" sz="4400" dirty="0" smtClean="0"/>
              <a:t>纳税人与</a:t>
            </a:r>
            <a:r>
              <a:rPr lang="zh-CN" altLang="en-US" sz="4400" dirty="0" smtClean="0"/>
              <a:t>税务</a:t>
            </a:r>
            <a:r>
              <a:rPr altLang="en-US" sz="4400" dirty="0" smtClean="0"/>
              <a:t>稽查</a:t>
            </a:r>
            <a:endParaRPr lang="zh-CN" altLang="en-US" sz="4400" dirty="0"/>
          </a:p>
        </p:txBody>
      </p:sp>
      <p:sp>
        <p:nvSpPr>
          <p:cNvPr id="3" name="内容占位符 2"/>
          <p:cNvSpPr>
            <a:spLocks noGrp="1"/>
          </p:cNvSpPr>
          <p:nvPr>
            <p:ph idx="1"/>
          </p:nvPr>
        </p:nvSpPr>
        <p:spPr>
          <a:xfrm>
            <a:off x="1783644" y="1828799"/>
            <a:ext cx="9177867" cy="4261561"/>
          </a:xfrm>
        </p:spPr>
        <p:txBody>
          <a:bodyPr>
            <a:noAutofit/>
          </a:bodyPr>
          <a:lstStyle/>
          <a:p>
            <a:pPr marL="0" indent="0" latinLnBrk="1">
              <a:buNone/>
            </a:pPr>
            <a:r>
              <a:rPr lang="zh-CN" altLang="en-US" sz="2800" dirty="0" smtClean="0"/>
              <a:t>与人打交道转变为与数据打交道</a:t>
            </a:r>
            <a:endParaRPr lang="en-US" altLang="zh-CN" sz="2800" dirty="0" smtClean="0"/>
          </a:p>
          <a:p>
            <a:pPr marL="0" indent="0" latinLnBrk="1">
              <a:buNone/>
            </a:pPr>
            <a:endParaRPr lang="en-US" altLang="zh-CN" sz="2800" dirty="0" smtClean="0"/>
          </a:p>
          <a:p>
            <a:pPr marL="0" indent="0" latinLnBrk="1">
              <a:buNone/>
            </a:pPr>
            <a:r>
              <a:rPr lang="zh-CN" altLang="en-US" sz="2800" dirty="0" smtClean="0"/>
              <a:t>家长式管理转变为合作共处 </a:t>
            </a:r>
            <a:endParaRPr lang="en-US" altLang="zh-CN" sz="2800" dirty="0" smtClean="0"/>
          </a:p>
          <a:p>
            <a:pPr marL="0" indent="0" latinLnBrk="1">
              <a:buNone/>
            </a:pPr>
            <a:endParaRPr lang="en-US" altLang="zh-CN" sz="2800" dirty="0" smtClean="0"/>
          </a:p>
          <a:p>
            <a:pPr marL="0" indent="0" latinLnBrk="1">
              <a:buNone/>
            </a:pPr>
            <a:r>
              <a:rPr lang="zh-CN" altLang="en-US" sz="2800" dirty="0" smtClean="0"/>
              <a:t>纳税人救济的案例增加</a:t>
            </a:r>
            <a:endParaRPr lang="zh-CN" altLang="zh-CN" sz="2800"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pic>
        <p:nvPicPr>
          <p:cNvPr id="5" name="图片 4"/>
          <p:cNvPicPr>
            <a:picLocks noChangeAspect="1"/>
          </p:cNvPicPr>
          <p:nvPr/>
        </p:nvPicPr>
        <p:blipFill>
          <a:blip r:embed="rId1"/>
          <a:stretch>
            <a:fillRect/>
          </a:stretch>
        </p:blipFill>
        <p:spPr>
          <a:xfrm>
            <a:off x="1181790" y="1866801"/>
            <a:ext cx="550410" cy="550410"/>
          </a:xfrm>
          <a:prstGeom prst="rect">
            <a:avLst/>
          </a:prstGeom>
        </p:spPr>
      </p:pic>
      <p:pic>
        <p:nvPicPr>
          <p:cNvPr id="6" name="图片 5"/>
          <p:cNvPicPr>
            <a:picLocks noChangeAspect="1"/>
          </p:cNvPicPr>
          <p:nvPr/>
        </p:nvPicPr>
        <p:blipFill>
          <a:blip r:embed="rId1"/>
          <a:stretch>
            <a:fillRect/>
          </a:stretch>
        </p:blipFill>
        <p:spPr>
          <a:xfrm>
            <a:off x="1170501" y="3238700"/>
            <a:ext cx="550410" cy="550410"/>
          </a:xfrm>
          <a:prstGeom prst="rect">
            <a:avLst/>
          </a:prstGeom>
        </p:spPr>
      </p:pic>
      <p:pic>
        <p:nvPicPr>
          <p:cNvPr id="7" name="图片 6"/>
          <p:cNvPicPr>
            <a:picLocks noChangeAspect="1"/>
          </p:cNvPicPr>
          <p:nvPr/>
        </p:nvPicPr>
        <p:blipFill>
          <a:blip r:embed="rId1"/>
          <a:stretch>
            <a:fillRect/>
          </a:stretch>
        </p:blipFill>
        <p:spPr>
          <a:xfrm>
            <a:off x="1170502" y="4527894"/>
            <a:ext cx="550410" cy="550410"/>
          </a:xfrm>
          <a:prstGeom prst="rect">
            <a:avLst/>
          </a:prstGeom>
        </p:spPr>
      </p:pic>
      <p:graphicFrame>
        <p:nvGraphicFramePr>
          <p:cNvPr id="8" name="图表 7"/>
          <p:cNvGraphicFramePr/>
          <p:nvPr/>
        </p:nvGraphicFramePr>
        <p:xfrm>
          <a:off x="6671255" y="1339617"/>
          <a:ext cx="5280339" cy="3129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ctr">
              <a:buNone/>
            </a:pPr>
            <a:r>
              <a:rPr lang="zh-CN" altLang="en-US" sz="4800" dirty="0" smtClean="0">
                <a:solidFill>
                  <a:srgbClr val="1C4D7B"/>
                </a:solidFill>
                <a:latin typeface="微软雅黑" panose="020B0503020204020204" pitchFamily="34" charset="-122"/>
                <a:sym typeface="+mn-ea"/>
              </a:rPr>
              <a:t>税务稽查工作流程</a:t>
            </a:r>
            <a:endParaRPr lang="en-US" altLang="zh-CN" sz="4800" dirty="0" smtClean="0">
              <a:solidFill>
                <a:srgbClr val="1C4D7B"/>
              </a:solidFill>
              <a:latin typeface="微软雅黑" panose="020B0503020204020204" pitchFamily="34" charset="-122"/>
              <a:sym typeface="+mn-ea"/>
            </a:endParaRPr>
          </a:p>
          <a:p>
            <a:pPr>
              <a:buNone/>
            </a:pPr>
            <a:endParaRPr lang="en-US" altLang="zh-CN" sz="2800" dirty="0" smtClean="0">
              <a:latin typeface="微软雅黑" panose="020B0503020204020204" pitchFamily="34" charset="-122"/>
              <a:sym typeface="+mn-ea"/>
            </a:endParaRPr>
          </a:p>
          <a:p>
            <a:pPr algn="ctr">
              <a:buNone/>
            </a:pPr>
            <a:r>
              <a:rPr lang="en-US" altLang="zh-CN" sz="5400" dirty="0" smtClean="0">
                <a:latin typeface="微软雅黑" panose="020B0503020204020204" pitchFamily="34" charset="-122"/>
                <a:sym typeface="+mn-ea"/>
              </a:rPr>
              <a:t> </a:t>
            </a:r>
            <a:r>
              <a:rPr lang="zh-CN" altLang="en-US" sz="5400" dirty="0" smtClean="0">
                <a:latin typeface="微软雅黑" panose="020B0503020204020204" pitchFamily="34" charset="-122"/>
                <a:sym typeface="+mn-ea"/>
              </a:rPr>
              <a:t>选案</a:t>
            </a:r>
            <a:r>
              <a:rPr lang="en-US" altLang="zh-CN" sz="5400" dirty="0" smtClean="0">
                <a:latin typeface="微软雅黑" panose="020B0503020204020204" pitchFamily="34" charset="-122"/>
                <a:sym typeface="+mn-ea"/>
              </a:rPr>
              <a:t>-</a:t>
            </a:r>
            <a:r>
              <a:rPr lang="zh-CN" altLang="en-US" sz="5400" dirty="0" smtClean="0">
                <a:latin typeface="微软雅黑" panose="020B0503020204020204" pitchFamily="34" charset="-122"/>
                <a:sym typeface="+mn-ea"/>
              </a:rPr>
              <a:t>检查</a:t>
            </a:r>
            <a:r>
              <a:rPr lang="en-US" altLang="zh-CN" sz="5400" dirty="0" smtClean="0">
                <a:latin typeface="微软雅黑" panose="020B0503020204020204" pitchFamily="34" charset="-122"/>
                <a:sym typeface="+mn-ea"/>
              </a:rPr>
              <a:t>-</a:t>
            </a:r>
            <a:r>
              <a:rPr lang="zh-CN" altLang="en-US" sz="5400" dirty="0" smtClean="0">
                <a:latin typeface="微软雅黑" panose="020B0503020204020204" pitchFamily="34" charset="-122"/>
                <a:sym typeface="+mn-ea"/>
              </a:rPr>
              <a:t>审理</a:t>
            </a:r>
            <a:r>
              <a:rPr lang="en-US" altLang="zh-CN" sz="5400" dirty="0" smtClean="0">
                <a:latin typeface="微软雅黑" panose="020B0503020204020204" pitchFamily="34" charset="-122"/>
                <a:sym typeface="+mn-ea"/>
              </a:rPr>
              <a:t>-</a:t>
            </a:r>
            <a:r>
              <a:rPr lang="zh-CN" altLang="en-US" sz="5400" dirty="0" smtClean="0">
                <a:latin typeface="微软雅黑" panose="020B0503020204020204" pitchFamily="34" charset="-122"/>
                <a:sym typeface="+mn-ea"/>
              </a:rPr>
              <a:t>执行</a:t>
            </a:r>
            <a:endParaRPr lang="en-US" altLang="zh-CN" sz="5400" dirty="0" smtClean="0">
              <a:latin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ctr">
              <a:buNone/>
            </a:pPr>
            <a:r>
              <a:rPr lang="zh-CN" altLang="en-US" sz="4800" dirty="0" smtClean="0">
                <a:solidFill>
                  <a:srgbClr val="1C4D7B"/>
                </a:solidFill>
                <a:latin typeface="微软雅黑" panose="020B0503020204020204" pitchFamily="34" charset="-122"/>
                <a:sym typeface="+mn-ea"/>
              </a:rPr>
              <a:t>重点稽查领域</a:t>
            </a:r>
            <a:endParaRPr lang="en-US" altLang="zh-CN" sz="4800" dirty="0" smtClean="0">
              <a:solidFill>
                <a:srgbClr val="1C4D7B"/>
              </a:solidFill>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1、</a:t>
            </a:r>
            <a:r>
              <a:rPr lang="zh-CN" altLang="en-US" sz="2800" dirty="0" smtClean="0">
                <a:latin typeface="微软雅黑" panose="020B0503020204020204" pitchFamily="34" charset="-122"/>
                <a:sym typeface="+mn-ea"/>
              </a:rPr>
              <a:t>发票（日常业务）</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2、</a:t>
            </a:r>
            <a:r>
              <a:rPr lang="zh-CN" altLang="en-US" sz="2800" dirty="0" smtClean="0">
                <a:latin typeface="微软雅黑" panose="020B0503020204020204" pitchFamily="34" charset="-122"/>
                <a:ea typeface="微软雅黑" panose="020B0503020204020204" pitchFamily="34" charset="-122"/>
                <a:sym typeface="+mn-ea"/>
              </a:rPr>
              <a:t>股权转让（特殊事项）</a:t>
            </a:r>
            <a:endParaRPr lang="en-US" altLang="zh-CN" sz="2800" dirty="0" smtClean="0">
              <a:latin typeface="微软雅黑" panose="020B0503020204020204" pitchFamily="34" charset="-122"/>
              <a:ea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3、</a:t>
            </a:r>
            <a:r>
              <a:rPr lang="zh-CN" altLang="en-US" sz="2800" dirty="0" smtClean="0">
                <a:latin typeface="微软雅黑" panose="020B0503020204020204" pitchFamily="34" charset="-122"/>
                <a:sym typeface="+mn-ea"/>
              </a:rPr>
              <a:t>房地产</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土地增值税</a:t>
            </a:r>
            <a:endParaRPr lang="en-US" altLang="zh-CN" sz="2800" dirty="0" smtClean="0">
              <a:latin typeface="微软雅黑" panose="020B0503020204020204" pitchFamily="34" charset="-122"/>
              <a:sym typeface="+mn-ea"/>
            </a:endParaRPr>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891027" y="1420592"/>
            <a:ext cx="10409946" cy="4016816"/>
          </a:xfrm>
          <a:prstGeom prst="rect">
            <a:avLst/>
          </a:prstGeom>
        </p:spPr>
      </p:pic>
      <p:sp>
        <p:nvSpPr>
          <p:cNvPr id="2" name="标题 1"/>
          <p:cNvSpPr>
            <a:spLocks noGrp="1"/>
          </p:cNvSpPr>
          <p:nvPr>
            <p:ph type="title"/>
          </p:nvPr>
        </p:nvSpPr>
        <p:spPr>
          <a:xfrm>
            <a:off x="1303679" y="103031"/>
            <a:ext cx="6441374" cy="948490"/>
          </a:xfrm>
        </p:spPr>
        <p:txBody>
          <a:bodyPr/>
          <a:lstStyle/>
          <a:p>
            <a:r>
              <a:rPr lang="zh-CN" altLang="en-US" dirty="0" smtClean="0"/>
              <a:t>发票取得的风险</a:t>
            </a:r>
            <a:endParaRPr lang="zh-CN" altLang="en-US"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sp>
        <p:nvSpPr>
          <p:cNvPr id="8" name="矩形 7"/>
          <p:cNvSpPr/>
          <p:nvPr/>
        </p:nvSpPr>
        <p:spPr>
          <a:xfrm>
            <a:off x="1103290" y="3047111"/>
            <a:ext cx="2747493" cy="1631216"/>
          </a:xfrm>
          <a:prstGeom prst="rect">
            <a:avLst/>
          </a:prstGeom>
        </p:spPr>
        <p:txBody>
          <a:bodyPr wrap="square">
            <a:spAutoFit/>
          </a:bodyPr>
          <a:lstStyle/>
          <a:p>
            <a:pPr latinLnBrk="1"/>
            <a:r>
              <a:rPr lang="zh-CN" altLang="en-US" sz="2000" b="1">
                <a:latin typeface="新宋体" panose="02010609030101010101" charset="-122"/>
                <a:ea typeface="新宋体" panose="02010609030101010101" charset="-122"/>
                <a:cs typeface="新宋体" panose="02010609030101010101" charset="-122"/>
              </a:rPr>
              <a:t>发票是抵扣税款与税前扣除的有效凭证。国地税发票、专票和普票，纸质和电子。（真实性、合法性、相关性）</a:t>
            </a:r>
            <a:endParaRPr lang="en-US" altLang="zh-CN" sz="2000" b="1" dirty="0">
              <a:latin typeface="新宋体" panose="02010609030101010101" charset="-122"/>
              <a:ea typeface="新宋体" panose="02010609030101010101" charset="-122"/>
              <a:cs typeface="新宋体" panose="02010609030101010101" charset="-122"/>
            </a:endParaRPr>
          </a:p>
        </p:txBody>
      </p:sp>
      <p:sp>
        <p:nvSpPr>
          <p:cNvPr id="9" name="文本框 8"/>
          <p:cNvSpPr txBox="1"/>
          <p:nvPr/>
        </p:nvSpPr>
        <p:spPr>
          <a:xfrm>
            <a:off x="4802597" y="3047111"/>
            <a:ext cx="2628513" cy="1692771"/>
          </a:xfrm>
          <a:prstGeom prst="rect">
            <a:avLst/>
          </a:prstGeom>
        </p:spPr>
        <p:txBody>
          <a:bodyPr wrap="square">
            <a:spAutoFit/>
          </a:bodyPr>
          <a:lstStyle>
            <a:defPPr>
              <a:defRPr lang="zh-CN"/>
            </a:defPPr>
            <a:lvl1pPr latinLnBrk="1">
              <a:defRPr sz="2400">
                <a:latin typeface="新宋体" panose="02010609030101010101" charset="-122"/>
                <a:ea typeface="新宋体" panose="02010609030101010101" charset="-122"/>
                <a:cs typeface="新宋体" panose="02010609030101010101" charset="-122"/>
              </a:defRPr>
            </a:lvl1pPr>
          </a:lstStyle>
          <a:p>
            <a:r>
              <a:rPr lang="zh-CN" altLang="en-US" sz="2000" b="1" dirty="0"/>
              <a:t>发票问题是目前引发税务风险最大的隐患，务必从源头保证发票合法、合规。</a:t>
            </a:r>
            <a:endParaRPr lang="en-US" altLang="zh-CN" sz="2000" b="1" dirty="0"/>
          </a:p>
          <a:p>
            <a:endParaRPr lang="zh-CN" altLang="en-US" sz="2000" b="1" dirty="0"/>
          </a:p>
        </p:txBody>
      </p:sp>
      <p:sp>
        <p:nvSpPr>
          <p:cNvPr id="11" name="矩形 10"/>
          <p:cNvSpPr/>
          <p:nvPr/>
        </p:nvSpPr>
        <p:spPr>
          <a:xfrm>
            <a:off x="8382924" y="3047111"/>
            <a:ext cx="2705785" cy="1015663"/>
          </a:xfrm>
          <a:prstGeom prst="rect">
            <a:avLst/>
          </a:prstGeom>
        </p:spPr>
        <p:txBody>
          <a:bodyPr wrap="square">
            <a:spAutoFit/>
          </a:bodyPr>
          <a:lstStyle/>
          <a:p>
            <a:pPr latinLnBrk="1"/>
            <a:r>
              <a:rPr lang="zh-CN" altLang="en-US" sz="2000" b="1" dirty="0">
                <a:latin typeface="新宋体" panose="02010609030101010101" charset="-122"/>
                <a:ea typeface="新宋体" panose="02010609030101010101" charset="-122"/>
                <a:cs typeface="新宋体" panose="02010609030101010101" charset="-122"/>
              </a:rPr>
              <a:t>财务人员责任重大，虚开面临行政和刑事责任。</a:t>
            </a:r>
            <a:endParaRPr lang="en-US" altLang="zh-CN" sz="2000" b="1" dirty="0">
              <a:latin typeface="新宋体" panose="02010609030101010101" charset="-122"/>
              <a:ea typeface="新宋体" panose="02010609030101010101" charset="-122"/>
              <a:cs typeface="新宋体" panose="02010609030101010101"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8246" y="120203"/>
            <a:ext cx="8596668" cy="959556"/>
          </a:xfrm>
        </p:spPr>
        <p:txBody>
          <a:bodyPr/>
          <a:lstStyle/>
          <a:p>
            <a:r>
              <a:rPr lang="zh-CN" altLang="en-US" dirty="0" smtClean="0"/>
              <a:t>可能出现问题的发票</a:t>
            </a:r>
            <a:endParaRPr lang="zh-CN" altLang="en-US" dirty="0"/>
          </a:p>
        </p:txBody>
      </p:sp>
      <p:sp>
        <p:nvSpPr>
          <p:cNvPr id="3" name="内容占位符 2"/>
          <p:cNvSpPr>
            <a:spLocks noGrp="1"/>
          </p:cNvSpPr>
          <p:nvPr>
            <p:ph idx="1"/>
          </p:nvPr>
        </p:nvSpPr>
        <p:spPr>
          <a:xfrm>
            <a:off x="1887949" y="1557708"/>
            <a:ext cx="9252276" cy="4483495"/>
          </a:xfrm>
        </p:spPr>
        <p:txBody>
          <a:bodyPr>
            <a:normAutofit/>
          </a:bodyPr>
          <a:lstStyle/>
          <a:p>
            <a:pPr marL="0" indent="0">
              <a:buNone/>
            </a:pPr>
            <a:r>
              <a:rPr lang="zh-CN" altLang="en-US" sz="2400" dirty="0" smtClean="0"/>
              <a:t>农产品免税发票、农产品收购发票</a:t>
            </a:r>
            <a:endParaRPr lang="en-US" altLang="zh-CN" sz="2400" dirty="0" smtClean="0"/>
          </a:p>
          <a:p>
            <a:pPr marL="0" indent="0">
              <a:buNone/>
            </a:pPr>
            <a:endParaRPr lang="en-US" altLang="zh-CN" sz="2400" dirty="0" smtClean="0"/>
          </a:p>
          <a:p>
            <a:pPr marL="0" indent="0">
              <a:buNone/>
            </a:pPr>
            <a:r>
              <a:rPr lang="zh-CN" altLang="en-US" sz="2400" dirty="0" smtClean="0"/>
              <a:t>服务费发票、咨询费发票、差旅费发票、航空客票行程单</a:t>
            </a:r>
            <a:endParaRPr lang="en-US" altLang="zh-CN" sz="2400" dirty="0" smtClean="0"/>
          </a:p>
          <a:p>
            <a:pPr marL="0" indent="0">
              <a:buNone/>
            </a:pPr>
            <a:endParaRPr lang="en-US" altLang="zh-CN" sz="2400" dirty="0" smtClean="0"/>
          </a:p>
          <a:p>
            <a:pPr marL="0" indent="0">
              <a:buNone/>
            </a:pPr>
            <a:r>
              <a:rPr lang="zh-CN" altLang="en-US" sz="2400" dirty="0" smtClean="0"/>
              <a:t>小型商贸公司开具的发票</a:t>
            </a:r>
            <a:endParaRPr lang="en-US" altLang="zh-CN" sz="2400" dirty="0" smtClean="0"/>
          </a:p>
          <a:p>
            <a:pPr marL="0" indent="0">
              <a:buNone/>
            </a:pPr>
            <a:endParaRPr lang="en-US" altLang="zh-CN" sz="2400" dirty="0" smtClean="0"/>
          </a:p>
          <a:p>
            <a:pPr marL="0" indent="0">
              <a:buNone/>
            </a:pPr>
            <a:r>
              <a:rPr lang="zh-CN" altLang="en-US" sz="2400" dirty="0" smtClean="0"/>
              <a:t>个体建筑户开具的发票</a:t>
            </a:r>
            <a:endParaRPr lang="zh-CN" altLang="en-US" sz="2400"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pic>
        <p:nvPicPr>
          <p:cNvPr id="5" name="图片 4"/>
          <p:cNvPicPr>
            <a:picLocks noChangeAspect="1"/>
          </p:cNvPicPr>
          <p:nvPr/>
        </p:nvPicPr>
        <p:blipFill>
          <a:blip r:embed="rId1"/>
          <a:stretch>
            <a:fillRect/>
          </a:stretch>
        </p:blipFill>
        <p:spPr>
          <a:xfrm>
            <a:off x="1218246" y="1557708"/>
            <a:ext cx="572890" cy="572890"/>
          </a:xfrm>
          <a:prstGeom prst="rect">
            <a:avLst/>
          </a:prstGeom>
        </p:spPr>
      </p:pic>
      <p:pic>
        <p:nvPicPr>
          <p:cNvPr id="6" name="图片 5"/>
          <p:cNvPicPr>
            <a:picLocks noChangeAspect="1"/>
          </p:cNvPicPr>
          <p:nvPr/>
        </p:nvPicPr>
        <p:blipFill>
          <a:blip r:embed="rId1"/>
          <a:stretch>
            <a:fillRect/>
          </a:stretch>
        </p:blipFill>
        <p:spPr>
          <a:xfrm>
            <a:off x="1195668" y="2744745"/>
            <a:ext cx="572890" cy="572890"/>
          </a:xfrm>
          <a:prstGeom prst="rect">
            <a:avLst/>
          </a:prstGeom>
        </p:spPr>
      </p:pic>
      <p:pic>
        <p:nvPicPr>
          <p:cNvPr id="7" name="图片 6"/>
          <p:cNvPicPr>
            <a:picLocks noChangeAspect="1"/>
          </p:cNvPicPr>
          <p:nvPr/>
        </p:nvPicPr>
        <p:blipFill>
          <a:blip r:embed="rId1"/>
          <a:stretch>
            <a:fillRect/>
          </a:stretch>
        </p:blipFill>
        <p:spPr>
          <a:xfrm>
            <a:off x="1218246" y="3988227"/>
            <a:ext cx="572890" cy="572890"/>
          </a:xfrm>
          <a:prstGeom prst="rect">
            <a:avLst/>
          </a:prstGeom>
        </p:spPr>
      </p:pic>
      <p:pic>
        <p:nvPicPr>
          <p:cNvPr id="8" name="图片 7"/>
          <p:cNvPicPr>
            <a:picLocks noChangeAspect="1"/>
          </p:cNvPicPr>
          <p:nvPr/>
        </p:nvPicPr>
        <p:blipFill>
          <a:blip r:embed="rId1"/>
          <a:stretch>
            <a:fillRect/>
          </a:stretch>
        </p:blipFill>
        <p:spPr>
          <a:xfrm>
            <a:off x="1173091" y="5107531"/>
            <a:ext cx="572890" cy="57289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72792" y="244192"/>
            <a:ext cx="7811058" cy="796119"/>
          </a:xfrm>
        </p:spPr>
        <p:txBody>
          <a:bodyPr/>
          <a:lstStyle/>
          <a:p>
            <a:r>
              <a:rPr lang="zh-CN" altLang="en-US" dirty="0" smtClean="0"/>
              <a:t>什么是虚开发票</a:t>
            </a:r>
            <a:endParaRPr lang="zh-CN" altLang="en-US" dirty="0"/>
          </a:p>
        </p:txBody>
      </p:sp>
      <p:sp>
        <p:nvSpPr>
          <p:cNvPr id="3" name="内容占位符 2"/>
          <p:cNvSpPr>
            <a:spLocks noGrp="1"/>
          </p:cNvSpPr>
          <p:nvPr>
            <p:ph idx="1"/>
          </p:nvPr>
        </p:nvSpPr>
        <p:spPr>
          <a:xfrm>
            <a:off x="2094009" y="1853791"/>
            <a:ext cx="8596668" cy="4873935"/>
          </a:xfrm>
        </p:spPr>
        <p:txBody>
          <a:bodyPr>
            <a:normAutofit/>
          </a:bodyPr>
          <a:lstStyle/>
          <a:p>
            <a:pPr marL="0" indent="0">
              <a:buNone/>
            </a:pPr>
            <a:r>
              <a:rPr lang="zh-CN" altLang="en-US" sz="2400" dirty="0" smtClean="0"/>
              <a:t>为他人、为自己开具与实际经营业务情况不符的发票</a:t>
            </a:r>
            <a:endParaRPr lang="en-US" altLang="zh-CN" sz="2400" dirty="0" smtClean="0"/>
          </a:p>
          <a:p>
            <a:pPr marL="0" indent="0">
              <a:buNone/>
            </a:pPr>
            <a:endParaRPr lang="zh-CN" altLang="en-US" sz="2400" dirty="0" smtClean="0"/>
          </a:p>
          <a:p>
            <a:pPr marL="0" indent="0">
              <a:buNone/>
            </a:pPr>
            <a:r>
              <a:rPr lang="zh-CN" altLang="en-US" sz="2400" dirty="0" smtClean="0"/>
              <a:t>让他人为自己开具与实际经营业务情况不符的发票</a:t>
            </a:r>
            <a:endParaRPr lang="en-US" altLang="zh-CN" sz="2400" dirty="0" smtClean="0"/>
          </a:p>
          <a:p>
            <a:pPr marL="0" indent="0">
              <a:buNone/>
            </a:pPr>
            <a:endParaRPr lang="zh-CN" altLang="en-US" sz="2400" dirty="0" smtClean="0"/>
          </a:p>
          <a:p>
            <a:pPr marL="0" indent="0">
              <a:buNone/>
            </a:pPr>
            <a:r>
              <a:rPr lang="zh-CN" altLang="en-US" sz="2400" dirty="0" smtClean="0"/>
              <a:t>介绍他人开具与实际经营业务情况不符的发票</a:t>
            </a:r>
            <a:endParaRPr lang="zh-CN" altLang="en-US" sz="2400"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pic>
        <p:nvPicPr>
          <p:cNvPr id="5" name="图片 4"/>
          <p:cNvPicPr>
            <a:picLocks noChangeAspect="1"/>
          </p:cNvPicPr>
          <p:nvPr/>
        </p:nvPicPr>
        <p:blipFill>
          <a:blip r:embed="rId1"/>
          <a:stretch>
            <a:fillRect/>
          </a:stretch>
        </p:blipFill>
        <p:spPr>
          <a:xfrm>
            <a:off x="1372792" y="1853791"/>
            <a:ext cx="572890" cy="572890"/>
          </a:xfrm>
          <a:prstGeom prst="rect">
            <a:avLst/>
          </a:prstGeom>
        </p:spPr>
      </p:pic>
      <p:pic>
        <p:nvPicPr>
          <p:cNvPr id="6" name="图片 5"/>
          <p:cNvPicPr>
            <a:picLocks noChangeAspect="1"/>
          </p:cNvPicPr>
          <p:nvPr/>
        </p:nvPicPr>
        <p:blipFill>
          <a:blip r:embed="rId1"/>
          <a:stretch>
            <a:fillRect/>
          </a:stretch>
        </p:blipFill>
        <p:spPr>
          <a:xfrm>
            <a:off x="1395369" y="3049698"/>
            <a:ext cx="572890" cy="572890"/>
          </a:xfrm>
          <a:prstGeom prst="rect">
            <a:avLst/>
          </a:prstGeom>
        </p:spPr>
      </p:pic>
      <p:pic>
        <p:nvPicPr>
          <p:cNvPr id="7" name="图片 6"/>
          <p:cNvPicPr>
            <a:picLocks noChangeAspect="1"/>
          </p:cNvPicPr>
          <p:nvPr/>
        </p:nvPicPr>
        <p:blipFill>
          <a:blip r:embed="rId1"/>
          <a:stretch>
            <a:fillRect/>
          </a:stretch>
        </p:blipFill>
        <p:spPr>
          <a:xfrm>
            <a:off x="1350214" y="4234317"/>
            <a:ext cx="572890" cy="572890"/>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29438" y="218941"/>
            <a:ext cx="6441374" cy="849044"/>
          </a:xfrm>
        </p:spPr>
        <p:txBody>
          <a:bodyPr/>
          <a:lstStyle/>
          <a:p>
            <a:r>
              <a:rPr lang="zh-CN" altLang="en-US" dirty="0" smtClean="0"/>
              <a:t>虚开发票的行政处罚</a:t>
            </a:r>
            <a:endParaRPr lang="zh-CN" altLang="en-US" dirty="0"/>
          </a:p>
        </p:txBody>
      </p:sp>
      <p:sp>
        <p:nvSpPr>
          <p:cNvPr id="3" name="内容占位符 2"/>
          <p:cNvSpPr>
            <a:spLocks noGrp="1"/>
          </p:cNvSpPr>
          <p:nvPr>
            <p:ph idx="1"/>
          </p:nvPr>
        </p:nvSpPr>
        <p:spPr>
          <a:xfrm>
            <a:off x="1916992" y="1293286"/>
            <a:ext cx="8647289" cy="3880773"/>
          </a:xfrm>
        </p:spPr>
        <p:txBody>
          <a:bodyPr>
            <a:noAutofit/>
          </a:bodyPr>
          <a:lstStyle/>
          <a:p>
            <a:pPr marL="0" indent="0" latinLnBrk="1">
              <a:buNone/>
            </a:pPr>
            <a:r>
              <a:rPr lang="zh-CN" altLang="en-US" sz="2400" dirty="0" smtClean="0"/>
              <a:t>虚开金额在</a:t>
            </a:r>
            <a:r>
              <a:rPr lang="en-US" sz="2400" dirty="0" smtClean="0"/>
              <a:t>1</a:t>
            </a:r>
            <a:r>
              <a:rPr lang="zh-CN" altLang="en-US" sz="2400" dirty="0" smtClean="0"/>
              <a:t>万元以下的，可以并处</a:t>
            </a:r>
            <a:r>
              <a:rPr lang="en-US" sz="2400" dirty="0" smtClean="0"/>
              <a:t>5</a:t>
            </a:r>
            <a:r>
              <a:rPr lang="zh-CN" altLang="en-US" sz="2400" dirty="0" smtClean="0"/>
              <a:t>万元以下的罚款</a:t>
            </a:r>
            <a:r>
              <a:rPr lang="en-US" sz="2400" dirty="0" smtClean="0"/>
              <a:t>;</a:t>
            </a:r>
            <a:endParaRPr lang="en-US" sz="2400" dirty="0" smtClean="0"/>
          </a:p>
          <a:p>
            <a:pPr marL="0" indent="0" latinLnBrk="1">
              <a:buNone/>
            </a:pPr>
            <a:endParaRPr lang="en-US" sz="2400" dirty="0" smtClean="0"/>
          </a:p>
          <a:p>
            <a:pPr marL="0" indent="0" latinLnBrk="1">
              <a:buNone/>
            </a:pPr>
            <a:r>
              <a:rPr lang="zh-CN" altLang="en-US" sz="2400" dirty="0" smtClean="0"/>
              <a:t>虚开金额超过</a:t>
            </a:r>
            <a:r>
              <a:rPr lang="en-US" sz="2400" dirty="0" smtClean="0"/>
              <a:t>1</a:t>
            </a:r>
            <a:r>
              <a:rPr lang="zh-CN" altLang="en-US" sz="2400" dirty="0" smtClean="0"/>
              <a:t>万元的，并处</a:t>
            </a:r>
            <a:r>
              <a:rPr lang="en-US" sz="2400" dirty="0" smtClean="0"/>
              <a:t>5</a:t>
            </a:r>
            <a:r>
              <a:rPr lang="zh-CN" altLang="en-US" sz="2400" dirty="0" smtClean="0"/>
              <a:t>万元以上</a:t>
            </a:r>
            <a:r>
              <a:rPr lang="en-US" sz="2400" dirty="0" smtClean="0"/>
              <a:t>50</a:t>
            </a:r>
            <a:r>
              <a:rPr lang="zh-CN" altLang="en-US" sz="2400" dirty="0" smtClean="0"/>
              <a:t>万元以下的罚款</a:t>
            </a:r>
            <a:r>
              <a:rPr lang="en-US" sz="2400" dirty="0" smtClean="0"/>
              <a:t>;</a:t>
            </a:r>
            <a:endParaRPr lang="en-US" sz="2400" dirty="0" smtClean="0"/>
          </a:p>
          <a:p>
            <a:pPr marL="0" indent="0" latinLnBrk="1">
              <a:buNone/>
            </a:pPr>
            <a:endParaRPr lang="en-US" sz="2400" dirty="0" smtClean="0"/>
          </a:p>
          <a:p>
            <a:pPr marL="0" indent="0" latinLnBrk="1">
              <a:buNone/>
            </a:pPr>
            <a:r>
              <a:rPr lang="zh-CN" altLang="en-US" sz="2400" dirty="0" smtClean="0"/>
              <a:t>构成犯罪的，依法追究刑事责任。</a:t>
            </a:r>
            <a:endParaRPr lang="en-US" altLang="zh-CN" sz="2400" dirty="0" smtClean="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pic>
        <p:nvPicPr>
          <p:cNvPr id="6" name="图片 5"/>
          <p:cNvPicPr>
            <a:picLocks noChangeAspect="1"/>
          </p:cNvPicPr>
          <p:nvPr/>
        </p:nvPicPr>
        <p:blipFill>
          <a:blip r:embed="rId1"/>
          <a:stretch>
            <a:fillRect/>
          </a:stretch>
        </p:blipFill>
        <p:spPr>
          <a:xfrm>
            <a:off x="1329438" y="1338441"/>
            <a:ext cx="550410" cy="550410"/>
          </a:xfrm>
          <a:prstGeom prst="rect">
            <a:avLst/>
          </a:prstGeom>
        </p:spPr>
      </p:pic>
      <p:pic>
        <p:nvPicPr>
          <p:cNvPr id="7" name="图片 6"/>
          <p:cNvPicPr>
            <a:picLocks noChangeAspect="1"/>
          </p:cNvPicPr>
          <p:nvPr/>
        </p:nvPicPr>
        <p:blipFill>
          <a:blip r:embed="rId1"/>
          <a:stretch>
            <a:fillRect/>
          </a:stretch>
        </p:blipFill>
        <p:spPr>
          <a:xfrm>
            <a:off x="1329438" y="2385174"/>
            <a:ext cx="550410" cy="550410"/>
          </a:xfrm>
          <a:prstGeom prst="rect">
            <a:avLst/>
          </a:prstGeom>
        </p:spPr>
      </p:pic>
      <p:pic>
        <p:nvPicPr>
          <p:cNvPr id="8" name="图片 7"/>
          <p:cNvPicPr>
            <a:picLocks noChangeAspect="1"/>
          </p:cNvPicPr>
          <p:nvPr/>
        </p:nvPicPr>
        <p:blipFill>
          <a:blip r:embed="rId1"/>
          <a:stretch>
            <a:fillRect/>
          </a:stretch>
        </p:blipFill>
        <p:spPr>
          <a:xfrm>
            <a:off x="1329438" y="3811511"/>
            <a:ext cx="550410" cy="55041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lnSpcReduction="10000"/>
          </a:bodyPr>
          <a:lstStyle/>
          <a:p>
            <a:pPr algn="ctr">
              <a:buNone/>
            </a:pPr>
            <a:r>
              <a:rPr lang="zh-CN" altLang="en-US" sz="4800" dirty="0" smtClean="0">
                <a:solidFill>
                  <a:srgbClr val="1C4D7B"/>
                </a:solidFill>
                <a:latin typeface="微软雅黑" panose="020B0503020204020204" pitchFamily="34" charset="-122"/>
                <a:ea typeface="微软雅黑" panose="020B0503020204020204" pitchFamily="34" charset="-122"/>
                <a:sym typeface="+mn-ea"/>
              </a:rPr>
              <a:t>完善现代税收制度</a:t>
            </a:r>
            <a:endParaRPr lang="zh-CN" altLang="en-US" sz="4800" dirty="0" smtClean="0">
              <a:solidFill>
                <a:srgbClr val="1C4D7B"/>
              </a:solidFill>
              <a:latin typeface="微软雅黑" panose="020B0503020204020204" pitchFamily="34" charset="-122"/>
              <a:ea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     </a:t>
            </a:r>
            <a:r>
              <a:rPr lang="zh-CN" altLang="en-US" sz="2800" dirty="0" smtClean="0">
                <a:latin typeface="微软雅黑" panose="020B0503020204020204" pitchFamily="34" charset="-122"/>
                <a:sym typeface="+mn-ea"/>
              </a:rPr>
              <a:t>优化税制结构，健全直接税体系，适当提高直接税比重。完善</a:t>
            </a:r>
            <a:r>
              <a:rPr lang="zh-CN" altLang="en-US" sz="2800" dirty="0" smtClean="0">
                <a:solidFill>
                  <a:srgbClr val="FF0000"/>
                </a:solidFill>
                <a:latin typeface="微软雅黑" panose="020B0503020204020204" pitchFamily="34" charset="-122"/>
                <a:sym typeface="+mn-ea"/>
              </a:rPr>
              <a:t>个人所得税</a:t>
            </a:r>
            <a:r>
              <a:rPr lang="zh-CN" altLang="en-US" sz="2800" dirty="0" smtClean="0">
                <a:latin typeface="微软雅黑" panose="020B0503020204020204" pitchFamily="34" charset="-122"/>
                <a:sym typeface="+mn-ea"/>
              </a:rPr>
              <a:t>制度，推进扩大综合征收范围，优化税率结构。聚焦支持稳定制造业、巩固产业链供应链，进一步优化</a:t>
            </a:r>
            <a:r>
              <a:rPr lang="zh-CN" altLang="en-US" sz="2800" dirty="0" smtClean="0">
                <a:solidFill>
                  <a:srgbClr val="FF0000"/>
                </a:solidFill>
                <a:latin typeface="微软雅黑" panose="020B0503020204020204" pitchFamily="34" charset="-122"/>
                <a:sym typeface="+mn-ea"/>
              </a:rPr>
              <a:t>增值税</a:t>
            </a:r>
            <a:r>
              <a:rPr lang="zh-CN" altLang="en-US" sz="2800" dirty="0" smtClean="0">
                <a:latin typeface="微软雅黑" panose="020B0503020204020204" pitchFamily="34" charset="-122"/>
                <a:sym typeface="+mn-ea"/>
              </a:rPr>
              <a:t>制度。调整优化</a:t>
            </a:r>
            <a:r>
              <a:rPr lang="zh-CN" altLang="en-US" sz="2800" dirty="0" smtClean="0">
                <a:solidFill>
                  <a:srgbClr val="FF0000"/>
                </a:solidFill>
                <a:latin typeface="微软雅黑" panose="020B0503020204020204" pitchFamily="34" charset="-122"/>
                <a:sym typeface="+mn-ea"/>
              </a:rPr>
              <a:t>消费税</a:t>
            </a:r>
            <a:r>
              <a:rPr lang="zh-CN" altLang="en-US" sz="2800" dirty="0" smtClean="0">
                <a:latin typeface="微软雅黑" panose="020B0503020204020204" pitchFamily="34" charset="-122"/>
                <a:sym typeface="+mn-ea"/>
              </a:rPr>
              <a:t>征收</a:t>
            </a:r>
            <a:r>
              <a:rPr lang="zh-CN" altLang="en-US" sz="2800" dirty="0" smtClean="0">
                <a:latin typeface="微软雅黑" panose="020B0503020204020204" pitchFamily="34" charset="-122"/>
                <a:sym typeface="+mn-ea"/>
              </a:rPr>
              <a:t>范围和税率，推进征收环节后移并稳定下划地方。规范税收优惠。推进</a:t>
            </a:r>
            <a:r>
              <a:rPr lang="zh-CN" altLang="en-US" sz="2800" dirty="0" smtClean="0">
                <a:solidFill>
                  <a:srgbClr val="FF0000"/>
                </a:solidFill>
                <a:latin typeface="微软雅黑" panose="020B0503020204020204" pitchFamily="34" charset="-122"/>
                <a:sym typeface="+mn-ea"/>
              </a:rPr>
              <a:t>房地产税</a:t>
            </a:r>
            <a:r>
              <a:rPr lang="zh-CN" altLang="en-US" sz="2800" dirty="0" smtClean="0">
                <a:latin typeface="微软雅黑" panose="020B0503020204020204" pitchFamily="34" charset="-122"/>
                <a:sym typeface="+mn-ea"/>
              </a:rPr>
              <a:t>立法，健全地方税体系，逐步扩大地方税政管理权。深化税收征管制度改革，建设智慧税务，推动</a:t>
            </a:r>
            <a:r>
              <a:rPr lang="zh-CN" altLang="en-US" sz="2800" dirty="0" smtClean="0">
                <a:solidFill>
                  <a:srgbClr val="FF0000"/>
                </a:solidFill>
                <a:latin typeface="微软雅黑" panose="020B0503020204020204" pitchFamily="34" charset="-122"/>
                <a:sym typeface="+mn-ea"/>
              </a:rPr>
              <a:t>税收征管现代化</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85532" y="258763"/>
            <a:ext cx="8596668" cy="741528"/>
          </a:xfrm>
        </p:spPr>
        <p:txBody>
          <a:bodyPr>
            <a:normAutofit/>
          </a:bodyPr>
          <a:lstStyle/>
          <a:p>
            <a:r>
              <a:rPr lang="zh-CN" altLang="en-US" dirty="0" smtClean="0"/>
              <a:t>虚开专票刑事处罚</a:t>
            </a:r>
            <a:endParaRPr lang="zh-CN" altLang="en-US" dirty="0"/>
          </a:p>
        </p:txBody>
      </p:sp>
      <p:sp>
        <p:nvSpPr>
          <p:cNvPr id="3" name="内容占位符 2"/>
          <p:cNvSpPr>
            <a:spLocks noGrp="1"/>
          </p:cNvSpPr>
          <p:nvPr>
            <p:ph idx="1"/>
          </p:nvPr>
        </p:nvSpPr>
        <p:spPr>
          <a:xfrm>
            <a:off x="2060619" y="1136081"/>
            <a:ext cx="9202110" cy="4512813"/>
          </a:xfrm>
        </p:spPr>
        <p:txBody>
          <a:bodyPr>
            <a:normAutofit/>
          </a:bodyPr>
          <a:lstStyle/>
          <a:p>
            <a:pPr marL="0" indent="0">
              <a:lnSpc>
                <a:spcPct val="120000"/>
              </a:lnSpc>
              <a:spcBef>
                <a:spcPts val="0"/>
              </a:spcBef>
              <a:buNone/>
            </a:pPr>
            <a:r>
              <a:rPr lang="zh-CN" altLang="en-US" sz="2400" b="0" dirty="0" smtClean="0"/>
              <a:t>虚开增值税专用发票或者虚开用于骗取出口退税、抵扣税款的其他发票的，处三年以下（金额</a:t>
            </a:r>
            <a:r>
              <a:rPr lang="en-US" altLang="zh-CN" sz="2400" b="0" dirty="0" smtClean="0"/>
              <a:t>5</a:t>
            </a:r>
            <a:r>
              <a:rPr lang="zh-CN" altLang="en-US" sz="2400" b="0" dirty="0" smtClean="0"/>
              <a:t>万以上）有期徒刑或者拘役，并处二万元以上二十万元以下罚金</a:t>
            </a:r>
            <a:r>
              <a:rPr lang="en-US" sz="2400" b="0" dirty="0" smtClean="0"/>
              <a:t>;</a:t>
            </a:r>
            <a:endParaRPr lang="en-US" sz="2400" b="0" dirty="0" smtClean="0"/>
          </a:p>
          <a:p>
            <a:pPr marL="0" indent="0">
              <a:lnSpc>
                <a:spcPct val="120000"/>
              </a:lnSpc>
              <a:spcBef>
                <a:spcPts val="0"/>
              </a:spcBef>
              <a:buNone/>
            </a:pPr>
            <a:r>
              <a:rPr lang="zh-CN" altLang="en-US" sz="2400" b="0" dirty="0" smtClean="0"/>
              <a:t>虚开的税款数额较大或者有其他严重情节的，处三年以上十年以下有期徒刑（金额</a:t>
            </a:r>
            <a:r>
              <a:rPr lang="en-US" altLang="zh-CN" sz="2400" b="0" dirty="0" smtClean="0"/>
              <a:t>50</a:t>
            </a:r>
            <a:r>
              <a:rPr lang="zh-CN" altLang="en-US" sz="2400" b="0" dirty="0" smtClean="0"/>
              <a:t>万以上），并处五万元以上五十万元以下罚金</a:t>
            </a:r>
            <a:r>
              <a:rPr lang="en-US" sz="2400" b="0" dirty="0" smtClean="0"/>
              <a:t>;</a:t>
            </a:r>
            <a:endParaRPr lang="en-US" sz="2400" b="0" dirty="0" smtClean="0"/>
          </a:p>
          <a:p>
            <a:pPr marL="0" indent="0">
              <a:lnSpc>
                <a:spcPct val="120000"/>
              </a:lnSpc>
              <a:spcBef>
                <a:spcPts val="0"/>
              </a:spcBef>
              <a:buNone/>
            </a:pPr>
            <a:r>
              <a:rPr lang="zh-CN" altLang="en-US" sz="2400" b="0" dirty="0" smtClean="0"/>
              <a:t>虚开的税款数额巨大或者有其他特别严重情节的，处十年以上有期徒刑或者无期徒刑（金额</a:t>
            </a:r>
            <a:r>
              <a:rPr lang="en-US" altLang="zh-CN" sz="2400" b="0" dirty="0" smtClean="0"/>
              <a:t>250</a:t>
            </a:r>
            <a:r>
              <a:rPr lang="zh-CN" altLang="en-US" sz="2400" b="0" dirty="0" smtClean="0"/>
              <a:t>万以上）， 并处五万元以上五十万元以下罚金或者没收财产。</a:t>
            </a:r>
            <a:endParaRPr lang="zh-CN" altLang="en-US" sz="2400" b="0"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pic>
        <p:nvPicPr>
          <p:cNvPr id="6" name="图片 5"/>
          <p:cNvPicPr>
            <a:picLocks noChangeAspect="1"/>
          </p:cNvPicPr>
          <p:nvPr/>
        </p:nvPicPr>
        <p:blipFill>
          <a:blip r:embed="rId1"/>
          <a:stretch>
            <a:fillRect/>
          </a:stretch>
        </p:blipFill>
        <p:spPr>
          <a:xfrm>
            <a:off x="1385532" y="1136081"/>
            <a:ext cx="550410" cy="550410"/>
          </a:xfrm>
          <a:prstGeom prst="rect">
            <a:avLst/>
          </a:prstGeom>
        </p:spPr>
      </p:pic>
      <p:pic>
        <p:nvPicPr>
          <p:cNvPr id="7" name="图片 6"/>
          <p:cNvPicPr>
            <a:picLocks noChangeAspect="1"/>
          </p:cNvPicPr>
          <p:nvPr/>
        </p:nvPicPr>
        <p:blipFill>
          <a:blip r:embed="rId1"/>
          <a:stretch>
            <a:fillRect/>
          </a:stretch>
        </p:blipFill>
        <p:spPr>
          <a:xfrm>
            <a:off x="1385532" y="2742238"/>
            <a:ext cx="550410" cy="550410"/>
          </a:xfrm>
          <a:prstGeom prst="rect">
            <a:avLst/>
          </a:prstGeom>
        </p:spPr>
      </p:pic>
      <p:pic>
        <p:nvPicPr>
          <p:cNvPr id="8" name="图片 7"/>
          <p:cNvPicPr>
            <a:picLocks noChangeAspect="1"/>
          </p:cNvPicPr>
          <p:nvPr/>
        </p:nvPicPr>
        <p:blipFill>
          <a:blip r:embed="rId1"/>
          <a:stretch>
            <a:fillRect/>
          </a:stretch>
        </p:blipFill>
        <p:spPr>
          <a:xfrm>
            <a:off x="1385532" y="4348395"/>
            <a:ext cx="550410" cy="55041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4"/>
          <p:cNvGrpSpPr/>
          <p:nvPr/>
        </p:nvGrpSpPr>
        <p:grpSpPr>
          <a:xfrm>
            <a:off x="8060509" y="1654864"/>
            <a:ext cx="3436993" cy="3821836"/>
            <a:chOff x="615085" y="1606568"/>
            <a:chExt cx="3436993" cy="3821836"/>
          </a:xfrm>
        </p:grpSpPr>
        <p:pic>
          <p:nvPicPr>
            <p:cNvPr id="16" name="Picture" descr="Picture"/>
            <p:cNvPicPr>
              <a:picLocks noChangeAspect="1"/>
            </p:cNvPicPr>
            <p:nvPr/>
          </p:nvPicPr>
          <p:blipFill>
            <a:blip r:embed="rId1" cstate="print"/>
            <a:stretch>
              <a:fillRect/>
            </a:stretch>
          </p:blipFill>
          <p:spPr>
            <a:xfrm>
              <a:off x="615085" y="1606568"/>
              <a:ext cx="3416002" cy="3821836"/>
            </a:xfrm>
            <a:prstGeom prst="rect">
              <a:avLst/>
            </a:prstGeom>
            <a:ln>
              <a:solidFill>
                <a:schemeClr val="tx2"/>
              </a:solidFill>
            </a:ln>
          </p:spPr>
        </p:pic>
        <p:pic>
          <p:nvPicPr>
            <p:cNvPr id="17" name="Picture" descr="Picture"/>
            <p:cNvPicPr>
              <a:picLocks noChangeAspect="1"/>
            </p:cNvPicPr>
            <p:nvPr/>
          </p:nvPicPr>
          <p:blipFill>
            <a:blip r:embed="rId2" cstate="print">
              <a:duotone>
                <a:prstClr val="black"/>
                <a:schemeClr val="accent1">
                  <a:tint val="45000"/>
                  <a:satMod val="400000"/>
                </a:schemeClr>
              </a:duotone>
            </a:blip>
            <a:stretch>
              <a:fillRect/>
            </a:stretch>
          </p:blipFill>
          <p:spPr>
            <a:xfrm>
              <a:off x="615085" y="4916214"/>
              <a:ext cx="3436993" cy="512190"/>
            </a:xfrm>
            <a:prstGeom prst="rect">
              <a:avLst/>
            </a:prstGeom>
            <a:ln>
              <a:solidFill>
                <a:schemeClr val="tx2"/>
              </a:solidFill>
            </a:ln>
          </p:spPr>
        </p:pic>
      </p:grpSp>
      <p:grpSp>
        <p:nvGrpSpPr>
          <p:cNvPr id="5" name="组 7"/>
          <p:cNvGrpSpPr/>
          <p:nvPr/>
        </p:nvGrpSpPr>
        <p:grpSpPr>
          <a:xfrm>
            <a:off x="592428" y="1654864"/>
            <a:ext cx="3436993" cy="3821836"/>
            <a:chOff x="615085" y="1606568"/>
            <a:chExt cx="3436993" cy="3821836"/>
          </a:xfrm>
        </p:grpSpPr>
        <p:pic>
          <p:nvPicPr>
            <p:cNvPr id="6" name="Picture" descr="Picture"/>
            <p:cNvPicPr>
              <a:picLocks noChangeAspect="1"/>
            </p:cNvPicPr>
            <p:nvPr/>
          </p:nvPicPr>
          <p:blipFill>
            <a:blip r:embed="rId1" cstate="print"/>
            <a:stretch>
              <a:fillRect/>
            </a:stretch>
          </p:blipFill>
          <p:spPr>
            <a:xfrm>
              <a:off x="615085" y="1606568"/>
              <a:ext cx="3416002" cy="3821836"/>
            </a:xfrm>
            <a:prstGeom prst="rect">
              <a:avLst/>
            </a:prstGeom>
            <a:ln>
              <a:solidFill>
                <a:schemeClr val="tx2"/>
              </a:solidFill>
            </a:ln>
          </p:spPr>
        </p:pic>
        <p:pic>
          <p:nvPicPr>
            <p:cNvPr id="7" name="Picture" descr="Picture"/>
            <p:cNvPicPr>
              <a:picLocks noChangeAspect="1"/>
            </p:cNvPicPr>
            <p:nvPr/>
          </p:nvPicPr>
          <p:blipFill>
            <a:blip r:embed="rId2" cstate="print">
              <a:duotone>
                <a:prstClr val="black"/>
                <a:schemeClr val="accent1">
                  <a:tint val="45000"/>
                  <a:satMod val="400000"/>
                </a:schemeClr>
              </a:duotone>
            </a:blip>
            <a:stretch>
              <a:fillRect/>
            </a:stretch>
          </p:blipFill>
          <p:spPr>
            <a:xfrm>
              <a:off x="615085" y="4916214"/>
              <a:ext cx="3436993" cy="512190"/>
            </a:xfrm>
            <a:prstGeom prst="rect">
              <a:avLst/>
            </a:prstGeom>
            <a:ln>
              <a:solidFill>
                <a:schemeClr val="tx2"/>
              </a:solidFill>
            </a:ln>
          </p:spPr>
        </p:pic>
      </p:grpSp>
      <p:sp>
        <p:nvSpPr>
          <p:cNvPr id="3" name="文本占位符 2"/>
          <p:cNvSpPr>
            <a:spLocks noGrp="1"/>
          </p:cNvSpPr>
          <p:nvPr>
            <p:ph type="body" idx="4294967295"/>
          </p:nvPr>
        </p:nvSpPr>
        <p:spPr>
          <a:xfrm>
            <a:off x="396144" y="599901"/>
            <a:ext cx="11142134" cy="4876799"/>
          </a:xfrm>
        </p:spPr>
        <p:txBody>
          <a:bodyPr>
            <a:noAutofit/>
          </a:bodyPr>
          <a:lstStyle/>
          <a:p>
            <a:pPr marL="0" indent="0">
              <a:buNone/>
            </a:pPr>
            <a:r>
              <a:rPr lang="zh-CN" altLang="en-US" sz="3200" b="1" dirty="0" smtClean="0">
                <a:solidFill>
                  <a:srgbClr val="FFC000"/>
                </a:solidFill>
                <a:latin typeface="华文中宋" panose="02010600040101010101" charset="-122"/>
                <a:ea typeface="华文中宋" panose="02010600040101010101" charset="-122"/>
                <a:cs typeface="华文中宋" panose="02010600040101010101" charset="-122"/>
              </a:rPr>
              <a:t>增值税进项税额未按规定做转出</a:t>
            </a:r>
            <a:endParaRPr lang="en-US" altLang="zh-CN" sz="3200" b="1" dirty="0" smtClean="0">
              <a:solidFill>
                <a:srgbClr val="FFC000"/>
              </a:solidFill>
              <a:latin typeface="华文中宋" panose="02010600040101010101" charset="-122"/>
              <a:ea typeface="华文中宋" panose="02010600040101010101" charset="-122"/>
              <a:cs typeface="华文中宋" panose="02010600040101010101" charset="-122"/>
            </a:endParaRPr>
          </a:p>
          <a:p>
            <a:endParaRPr lang="zh-CN" altLang="en-US" sz="2800" dirty="0" smtClean="0">
              <a:solidFill>
                <a:srgbClr val="1C4D7B"/>
              </a:solidFill>
              <a:latin typeface="+mn-ea"/>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sp>
        <p:nvSpPr>
          <p:cNvPr id="9" name="文本框 8"/>
          <p:cNvSpPr txBox="1"/>
          <p:nvPr/>
        </p:nvSpPr>
        <p:spPr>
          <a:xfrm>
            <a:off x="870040" y="1951672"/>
            <a:ext cx="2787560" cy="2677656"/>
          </a:xfrm>
          <a:prstGeom prst="rect">
            <a:avLst/>
          </a:prstGeom>
          <a:noFill/>
        </p:spPr>
        <p:txBody>
          <a:bodyPr wrap="square" rtlCol="0">
            <a:spAutoFit/>
          </a:bodyPr>
          <a:lstStyle/>
          <a:p>
            <a:r>
              <a:rPr lang="en-US" altLang="zh-CN" sz="2800" dirty="0">
                <a:solidFill>
                  <a:srgbClr val="1C4D7B"/>
                </a:solidFill>
              </a:rPr>
              <a:t>1、</a:t>
            </a:r>
            <a:r>
              <a:rPr lang="zh-CN" altLang="en-US" sz="2800" dirty="0">
                <a:solidFill>
                  <a:srgbClr val="1C4D7B"/>
                </a:solidFill>
              </a:rPr>
              <a:t>进项税额用于集体福利、个人消费、简易计税、免税项目未合理划分。</a:t>
            </a:r>
            <a:endParaRPr lang="en-US" altLang="zh-CN" sz="2800" dirty="0">
              <a:solidFill>
                <a:srgbClr val="1C4D7B"/>
              </a:solidFill>
            </a:endParaRPr>
          </a:p>
          <a:p>
            <a:endParaRPr kumimoji="1" lang="zh-CN" altLang="en-US" sz="2800" dirty="0"/>
          </a:p>
        </p:txBody>
      </p:sp>
      <p:sp>
        <p:nvSpPr>
          <p:cNvPr id="10" name="文本框 9"/>
          <p:cNvSpPr txBox="1"/>
          <p:nvPr/>
        </p:nvSpPr>
        <p:spPr>
          <a:xfrm>
            <a:off x="4623516" y="1951672"/>
            <a:ext cx="2833352" cy="1815882"/>
          </a:xfrm>
          <a:prstGeom prst="rect">
            <a:avLst/>
          </a:prstGeom>
          <a:noFill/>
        </p:spPr>
        <p:txBody>
          <a:bodyPr wrap="square" rtlCol="0">
            <a:spAutoFit/>
          </a:bodyPr>
          <a:lstStyle/>
          <a:p>
            <a:r>
              <a:rPr lang="en-US" altLang="zh-CN" sz="2800" dirty="0">
                <a:solidFill>
                  <a:srgbClr val="1C4D7B"/>
                </a:solidFill>
              </a:rPr>
              <a:t>2、</a:t>
            </a:r>
            <a:r>
              <a:rPr lang="zh-CN" altLang="en-US" sz="2800" dirty="0">
                <a:solidFill>
                  <a:srgbClr val="1C4D7B"/>
                </a:solidFill>
              </a:rPr>
              <a:t>非正常损失的进项税额未按规定转出。</a:t>
            </a:r>
            <a:endParaRPr lang="en-US" altLang="zh-CN" sz="2800" dirty="0">
              <a:solidFill>
                <a:srgbClr val="1C4D7B"/>
              </a:solidFill>
            </a:endParaRPr>
          </a:p>
          <a:p>
            <a:endParaRPr kumimoji="1" lang="zh-CN" altLang="en-US" sz="2800" dirty="0"/>
          </a:p>
        </p:txBody>
      </p:sp>
      <p:sp>
        <p:nvSpPr>
          <p:cNvPr id="11" name="文本框 10"/>
          <p:cNvSpPr txBox="1"/>
          <p:nvPr/>
        </p:nvSpPr>
        <p:spPr>
          <a:xfrm>
            <a:off x="8229485" y="1951672"/>
            <a:ext cx="3078050" cy="2246769"/>
          </a:xfrm>
          <a:prstGeom prst="rect">
            <a:avLst/>
          </a:prstGeom>
          <a:noFill/>
        </p:spPr>
        <p:txBody>
          <a:bodyPr wrap="square" rtlCol="0">
            <a:spAutoFit/>
          </a:bodyPr>
          <a:lstStyle/>
          <a:p>
            <a:r>
              <a:rPr lang="en-US" altLang="zh-CN" sz="2800" dirty="0">
                <a:solidFill>
                  <a:srgbClr val="1C4D7B"/>
                </a:solidFill>
              </a:rPr>
              <a:t>3、“</a:t>
            </a:r>
            <a:r>
              <a:rPr lang="zh-CN" altLang="en-US" sz="2800" dirty="0">
                <a:solidFill>
                  <a:srgbClr val="1C4D7B"/>
                </a:solidFill>
              </a:rPr>
              <a:t>五流</a:t>
            </a:r>
            <a:r>
              <a:rPr lang="en-US" altLang="zh-CN" sz="2800" dirty="0">
                <a:solidFill>
                  <a:srgbClr val="1C4D7B"/>
                </a:solidFill>
              </a:rPr>
              <a:t>”</a:t>
            </a:r>
            <a:r>
              <a:rPr lang="zh-CN" altLang="en-US" sz="2800" dirty="0">
                <a:solidFill>
                  <a:srgbClr val="1C4D7B"/>
                </a:solidFill>
              </a:rPr>
              <a:t>不一致，上游企业涉嫌虚开，增值税进项税额的转出。</a:t>
            </a:r>
            <a:endParaRPr lang="en-US" altLang="zh-CN" sz="2800" dirty="0">
              <a:solidFill>
                <a:srgbClr val="1C4D7B"/>
              </a:solidFill>
            </a:endParaRPr>
          </a:p>
          <a:p>
            <a:endParaRPr kumimoji="1" lang="zh-CN" altLang="en-US" sz="2800" dirty="0"/>
          </a:p>
        </p:txBody>
      </p:sp>
      <p:grpSp>
        <p:nvGrpSpPr>
          <p:cNvPr id="8" name="组 11"/>
          <p:cNvGrpSpPr/>
          <p:nvPr/>
        </p:nvGrpSpPr>
        <p:grpSpPr>
          <a:xfrm>
            <a:off x="4377503" y="1654864"/>
            <a:ext cx="3436993" cy="3821836"/>
            <a:chOff x="615085" y="1606568"/>
            <a:chExt cx="3436993" cy="3821836"/>
          </a:xfrm>
        </p:grpSpPr>
        <p:pic>
          <p:nvPicPr>
            <p:cNvPr id="13" name="Picture" descr="Picture"/>
            <p:cNvPicPr>
              <a:picLocks noChangeAspect="1"/>
            </p:cNvPicPr>
            <p:nvPr/>
          </p:nvPicPr>
          <p:blipFill>
            <a:blip r:embed="rId1" cstate="print"/>
            <a:stretch>
              <a:fillRect/>
            </a:stretch>
          </p:blipFill>
          <p:spPr>
            <a:xfrm>
              <a:off x="615085" y="1606568"/>
              <a:ext cx="3416002" cy="3821836"/>
            </a:xfrm>
            <a:prstGeom prst="rect">
              <a:avLst/>
            </a:prstGeom>
            <a:ln>
              <a:solidFill>
                <a:schemeClr val="tx2"/>
              </a:solidFill>
            </a:ln>
          </p:spPr>
        </p:pic>
        <p:pic>
          <p:nvPicPr>
            <p:cNvPr id="14" name="Picture" descr="Picture"/>
            <p:cNvPicPr>
              <a:picLocks noChangeAspect="1"/>
            </p:cNvPicPr>
            <p:nvPr/>
          </p:nvPicPr>
          <p:blipFill>
            <a:blip r:embed="rId2" cstate="print">
              <a:duotone>
                <a:prstClr val="black"/>
                <a:schemeClr val="accent1">
                  <a:tint val="45000"/>
                  <a:satMod val="400000"/>
                </a:schemeClr>
              </a:duotone>
            </a:blip>
            <a:stretch>
              <a:fillRect/>
            </a:stretch>
          </p:blipFill>
          <p:spPr>
            <a:xfrm>
              <a:off x="615085" y="4916214"/>
              <a:ext cx="3436993" cy="512190"/>
            </a:xfrm>
            <a:prstGeom prst="rect">
              <a:avLst/>
            </a:prstGeom>
            <a:ln>
              <a:solidFill>
                <a:schemeClr val="tx2"/>
              </a:solidFill>
            </a:ln>
          </p:spPr>
        </p:pic>
      </p:grpSp>
    </p:spTree>
    <p:custDataLst>
      <p:tags r:id="rId3"/>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85532" y="159353"/>
            <a:ext cx="8596668" cy="887104"/>
          </a:xfrm>
        </p:spPr>
        <p:txBody>
          <a:bodyPr/>
          <a:lstStyle/>
          <a:p>
            <a:r>
              <a:rPr lang="zh-CN" altLang="en-US" dirty="0" smtClean="0"/>
              <a:t>针对发票风险应对</a:t>
            </a:r>
            <a:endParaRPr lang="zh-CN" altLang="en-US" dirty="0"/>
          </a:p>
        </p:txBody>
      </p:sp>
      <p:sp>
        <p:nvSpPr>
          <p:cNvPr id="3" name="内容占位符 2"/>
          <p:cNvSpPr>
            <a:spLocks noGrp="1"/>
          </p:cNvSpPr>
          <p:nvPr>
            <p:ph idx="1"/>
          </p:nvPr>
        </p:nvSpPr>
        <p:spPr>
          <a:xfrm>
            <a:off x="2095520" y="1257359"/>
            <a:ext cx="8207022" cy="4888088"/>
          </a:xfrm>
        </p:spPr>
        <p:txBody>
          <a:bodyPr>
            <a:noAutofit/>
          </a:bodyPr>
          <a:lstStyle/>
          <a:p>
            <a:pPr marL="0" indent="0">
              <a:lnSpc>
                <a:spcPct val="125000"/>
              </a:lnSpc>
              <a:spcBef>
                <a:spcPts val="0"/>
              </a:spcBef>
              <a:buNone/>
            </a:pPr>
            <a:r>
              <a:rPr lang="zh-CN" altLang="en-US" sz="2800" dirty="0" smtClean="0"/>
              <a:t>保证合同流、货物流、运输流、资金流、发票流（五流）一致，完善采购、付款、审批等内部控制完整有效，发票坚决不能虚开</a:t>
            </a:r>
            <a:endParaRPr lang="en-US" altLang="zh-CN" sz="2800" dirty="0" smtClean="0"/>
          </a:p>
          <a:p>
            <a:pPr marL="0" indent="0">
              <a:lnSpc>
                <a:spcPct val="125000"/>
              </a:lnSpc>
              <a:spcBef>
                <a:spcPts val="0"/>
              </a:spcBef>
              <a:buNone/>
            </a:pPr>
            <a:r>
              <a:rPr lang="zh-CN" altLang="en-US" sz="2800" dirty="0" smtClean="0"/>
              <a:t>如果遇到税务机关检查，积极举证，沟通协调</a:t>
            </a:r>
            <a:endParaRPr lang="en-US" altLang="zh-CN" sz="2800" dirty="0" smtClean="0"/>
          </a:p>
          <a:p>
            <a:pPr marL="0" indent="0">
              <a:lnSpc>
                <a:spcPct val="125000"/>
              </a:lnSpc>
              <a:spcBef>
                <a:spcPts val="0"/>
              </a:spcBef>
              <a:buNone/>
            </a:pPr>
            <a:endParaRPr lang="en-US" altLang="zh-CN" dirty="0"/>
          </a:p>
          <a:p>
            <a:pPr marL="0" indent="0">
              <a:lnSpc>
                <a:spcPct val="125000"/>
              </a:lnSpc>
              <a:spcBef>
                <a:spcPts val="0"/>
              </a:spcBef>
              <a:buNone/>
            </a:pPr>
            <a:r>
              <a:rPr lang="zh-CN" altLang="en-US" sz="2800" dirty="0" smtClean="0"/>
              <a:t>（</a:t>
            </a:r>
            <a:r>
              <a:rPr lang="zh-CN" altLang="en-US" sz="2800" dirty="0" smtClean="0">
                <a:solidFill>
                  <a:srgbClr val="FF0000"/>
                </a:solidFill>
              </a:rPr>
              <a:t>实务处理</a:t>
            </a:r>
            <a:r>
              <a:rPr lang="zh-CN" altLang="en-US" sz="2800" dirty="0" smtClean="0"/>
              <a:t>）增值税追征期、善意取得、换票、企业所得税扣除，成本资本化调整</a:t>
            </a:r>
            <a:endParaRPr lang="en-US" altLang="zh-CN" sz="2800"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pic>
        <p:nvPicPr>
          <p:cNvPr id="5" name="图片 4"/>
          <p:cNvPicPr>
            <a:picLocks noChangeAspect="1"/>
          </p:cNvPicPr>
          <p:nvPr/>
        </p:nvPicPr>
        <p:blipFill>
          <a:blip r:embed="rId1"/>
          <a:stretch>
            <a:fillRect/>
          </a:stretch>
        </p:blipFill>
        <p:spPr>
          <a:xfrm>
            <a:off x="1385530" y="1291294"/>
            <a:ext cx="523535" cy="523535"/>
          </a:xfrm>
          <a:prstGeom prst="rect">
            <a:avLst/>
          </a:prstGeom>
        </p:spPr>
      </p:pic>
      <p:pic>
        <p:nvPicPr>
          <p:cNvPr id="6" name="图片 5"/>
          <p:cNvPicPr>
            <a:picLocks noChangeAspect="1"/>
          </p:cNvPicPr>
          <p:nvPr/>
        </p:nvPicPr>
        <p:blipFill>
          <a:blip r:embed="rId1"/>
          <a:stretch>
            <a:fillRect/>
          </a:stretch>
        </p:blipFill>
        <p:spPr>
          <a:xfrm>
            <a:off x="1272642" y="3067170"/>
            <a:ext cx="523535" cy="523535"/>
          </a:xfrm>
          <a:prstGeom prst="rect">
            <a:avLst/>
          </a:prstGeom>
        </p:spPr>
      </p:pic>
      <p:pic>
        <p:nvPicPr>
          <p:cNvPr id="7" name="图片 6"/>
          <p:cNvPicPr>
            <a:picLocks noChangeAspect="1"/>
          </p:cNvPicPr>
          <p:nvPr/>
        </p:nvPicPr>
        <p:blipFill>
          <a:blip r:embed="rId1"/>
          <a:stretch>
            <a:fillRect/>
          </a:stretch>
        </p:blipFill>
        <p:spPr>
          <a:xfrm>
            <a:off x="1317796" y="4158137"/>
            <a:ext cx="523535" cy="523535"/>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8106" y="159274"/>
            <a:ext cx="3418287" cy="1027289"/>
          </a:xfrm>
        </p:spPr>
        <p:txBody>
          <a:bodyPr/>
          <a:lstStyle/>
          <a:p>
            <a:r>
              <a:rPr lang="zh-CN" altLang="en-US" dirty="0" smtClean="0"/>
              <a:t>相关税收政策</a:t>
            </a:r>
            <a:endParaRPr lang="zh-CN" altLang="en-US" dirty="0"/>
          </a:p>
        </p:txBody>
      </p:sp>
      <p:sp>
        <p:nvSpPr>
          <p:cNvPr id="3" name="内容占位符 2"/>
          <p:cNvSpPr>
            <a:spLocks noGrp="1"/>
          </p:cNvSpPr>
          <p:nvPr>
            <p:ph idx="1"/>
          </p:nvPr>
        </p:nvSpPr>
        <p:spPr>
          <a:xfrm>
            <a:off x="1061156" y="891823"/>
            <a:ext cx="10939945" cy="5966178"/>
          </a:xfrm>
        </p:spPr>
        <p:txBody>
          <a:bodyPr>
            <a:noAutofit/>
          </a:bodyPr>
          <a:lstStyle/>
          <a:p>
            <a:pPr marL="0" indent="0">
              <a:lnSpc>
                <a:spcPct val="150000"/>
              </a:lnSpc>
              <a:spcBef>
                <a:spcPts val="0"/>
              </a:spcBef>
              <a:buNone/>
            </a:pPr>
            <a:r>
              <a:rPr lang="en-US" altLang="zh-CN" sz="2200" dirty="0" smtClean="0"/>
              <a:t>《</a:t>
            </a:r>
            <a:r>
              <a:rPr lang="zh-CN" altLang="en-US" sz="2200" dirty="0" smtClean="0"/>
              <a:t>中华人民共和国税收征收管理法</a:t>
            </a:r>
            <a:r>
              <a:rPr lang="en-US" altLang="zh-CN" sz="2200" dirty="0" smtClean="0"/>
              <a:t>》</a:t>
            </a:r>
            <a:endParaRPr lang="en-US" altLang="zh-CN" sz="2200" dirty="0" smtClean="0"/>
          </a:p>
          <a:p>
            <a:pPr marL="0" indent="0">
              <a:lnSpc>
                <a:spcPct val="150000"/>
              </a:lnSpc>
              <a:spcBef>
                <a:spcPts val="0"/>
              </a:spcBef>
              <a:buNone/>
            </a:pPr>
            <a:r>
              <a:rPr lang="en-US" altLang="zh-CN" sz="2200" dirty="0" smtClean="0"/>
              <a:t>《</a:t>
            </a:r>
            <a:r>
              <a:rPr lang="zh-CN" altLang="en-US" sz="2200" dirty="0" smtClean="0"/>
              <a:t>中华人民共和国发票管理办法</a:t>
            </a:r>
            <a:r>
              <a:rPr lang="en-US" altLang="zh-CN" sz="2200" dirty="0" smtClean="0"/>
              <a:t>》</a:t>
            </a:r>
            <a:endParaRPr lang="en-US" altLang="zh-CN" sz="2200" dirty="0" smtClean="0"/>
          </a:p>
          <a:p>
            <a:pPr marL="0" indent="0">
              <a:lnSpc>
                <a:spcPct val="150000"/>
              </a:lnSpc>
              <a:spcBef>
                <a:spcPts val="0"/>
              </a:spcBef>
              <a:buNone/>
            </a:pPr>
            <a:r>
              <a:rPr lang="en-US" altLang="zh-CN" sz="2200" dirty="0" smtClean="0"/>
              <a:t>《</a:t>
            </a:r>
            <a:r>
              <a:rPr lang="zh-CN" altLang="en-US" sz="2200" dirty="0" smtClean="0"/>
              <a:t>关于虚开增值税专用发票定罪量刑标准有关问题的通知</a:t>
            </a:r>
            <a:r>
              <a:rPr lang="en-US" altLang="zh-CN" sz="2200" dirty="0" smtClean="0"/>
              <a:t>》</a:t>
            </a:r>
            <a:r>
              <a:rPr lang="zh-CN" altLang="en-US" sz="2200" dirty="0"/>
              <a:t>（法</a:t>
            </a:r>
            <a:r>
              <a:rPr lang="en-US" altLang="zh-CN" sz="2200" dirty="0"/>
              <a:t>[2018]226</a:t>
            </a:r>
            <a:r>
              <a:rPr lang="zh-CN" altLang="en-US" sz="2200" dirty="0"/>
              <a:t>号）</a:t>
            </a:r>
            <a:endParaRPr lang="en-US" altLang="zh-CN" sz="2200" dirty="0" smtClean="0"/>
          </a:p>
          <a:p>
            <a:pPr marL="0" indent="0">
              <a:lnSpc>
                <a:spcPct val="150000"/>
              </a:lnSpc>
              <a:spcBef>
                <a:spcPts val="0"/>
              </a:spcBef>
              <a:buNone/>
            </a:pPr>
            <a:r>
              <a:rPr lang="en-US" altLang="en-US" sz="2200" dirty="0" smtClean="0"/>
              <a:t>《国家税务总局关于走逃失联企业开具增值税专用发票认定处理有关问题的公告》</a:t>
            </a:r>
            <a:r>
              <a:rPr lang="zh-CN" altLang="en-US" sz="2200" dirty="0" smtClean="0"/>
              <a:t>（</a:t>
            </a:r>
            <a:r>
              <a:rPr lang="en-US" altLang="en-US" sz="2200" dirty="0"/>
              <a:t> 国家税务总局公告2016年第76号 </a:t>
            </a:r>
            <a:r>
              <a:rPr lang="zh-CN" altLang="en-US" sz="2200" dirty="0" smtClean="0"/>
              <a:t>）</a:t>
            </a:r>
            <a:endParaRPr lang="en-US" altLang="zh-CN" sz="2200" dirty="0" smtClean="0">
              <a:solidFill>
                <a:schemeClr val="tx1"/>
              </a:solidFill>
            </a:endParaRPr>
          </a:p>
          <a:p>
            <a:pPr marL="0" indent="0">
              <a:lnSpc>
                <a:spcPct val="150000"/>
              </a:lnSpc>
              <a:spcBef>
                <a:spcPts val="0"/>
              </a:spcBef>
              <a:buNone/>
            </a:pPr>
            <a:r>
              <a:rPr lang="en-US" altLang="zh-CN" sz="2200" dirty="0" smtClean="0"/>
              <a:t>《</a:t>
            </a:r>
            <a:r>
              <a:rPr lang="zh-CN" altLang="en-US" sz="2200" dirty="0" smtClean="0"/>
              <a:t>国家税务总局关于异常增值税扣税凭证管理等有关事项的公告</a:t>
            </a:r>
            <a:r>
              <a:rPr lang="en-US" altLang="zh-CN" sz="2200" dirty="0" smtClean="0"/>
              <a:t>》</a:t>
            </a:r>
            <a:r>
              <a:rPr lang="zh-CN" altLang="en-US" sz="2200" dirty="0"/>
              <a:t>（国家税务总局公告</a:t>
            </a:r>
            <a:r>
              <a:rPr lang="en-US" altLang="zh-CN" sz="2200" dirty="0">
                <a:solidFill>
                  <a:srgbClr val="FF0000"/>
                </a:solidFill>
              </a:rPr>
              <a:t>2019</a:t>
            </a:r>
            <a:r>
              <a:rPr lang="zh-CN" altLang="en-US" sz="2200" dirty="0">
                <a:solidFill>
                  <a:srgbClr val="FF0000"/>
                </a:solidFill>
              </a:rPr>
              <a:t>年第</a:t>
            </a:r>
            <a:r>
              <a:rPr lang="en-US" altLang="zh-CN" sz="2200" dirty="0">
                <a:solidFill>
                  <a:srgbClr val="FF0000"/>
                </a:solidFill>
              </a:rPr>
              <a:t>38</a:t>
            </a:r>
            <a:r>
              <a:rPr lang="zh-CN" altLang="en-US" sz="2200" dirty="0">
                <a:solidFill>
                  <a:srgbClr val="FF0000"/>
                </a:solidFill>
              </a:rPr>
              <a:t>号</a:t>
            </a:r>
            <a:r>
              <a:rPr lang="zh-CN" altLang="en-US" sz="2200" dirty="0"/>
              <a:t>）</a:t>
            </a:r>
            <a:endParaRPr lang="en-US" altLang="zh-CN" sz="2200" dirty="0" smtClean="0"/>
          </a:p>
          <a:p>
            <a:pPr marL="0" indent="0">
              <a:lnSpc>
                <a:spcPct val="150000"/>
              </a:lnSpc>
              <a:spcBef>
                <a:spcPts val="0"/>
              </a:spcBef>
              <a:buNone/>
            </a:pPr>
            <a:r>
              <a:rPr lang="en-US" altLang="zh-CN" sz="2200" dirty="0" smtClean="0"/>
              <a:t>《</a:t>
            </a:r>
            <a:r>
              <a:rPr lang="zh-CN" altLang="en-US" sz="2200" dirty="0" smtClean="0"/>
              <a:t>财政部 国家税务总局关于简并增值税税率有关政策的通知</a:t>
            </a:r>
            <a:r>
              <a:rPr lang="en-US" altLang="zh-CN" sz="2200" dirty="0" smtClean="0"/>
              <a:t>》</a:t>
            </a:r>
            <a:r>
              <a:rPr lang="zh-CN" altLang="en-US" sz="2200" dirty="0"/>
              <a:t>（财税</a:t>
            </a:r>
            <a:r>
              <a:rPr lang="en-US" altLang="zh-CN" sz="2200" dirty="0"/>
              <a:t>[2017]37</a:t>
            </a:r>
            <a:r>
              <a:rPr lang="zh-CN" altLang="en-US" sz="2200" dirty="0"/>
              <a:t>号）</a:t>
            </a:r>
            <a:endParaRPr lang="en-US" altLang="zh-CN" sz="2200" dirty="0" smtClean="0"/>
          </a:p>
          <a:p>
            <a:pPr marL="0" indent="0">
              <a:lnSpc>
                <a:spcPct val="150000"/>
              </a:lnSpc>
              <a:spcBef>
                <a:spcPts val="0"/>
              </a:spcBef>
              <a:buNone/>
            </a:pPr>
            <a:r>
              <a:rPr lang="en-US" altLang="zh-CN" sz="2200" dirty="0" smtClean="0"/>
              <a:t>《</a:t>
            </a:r>
            <a:r>
              <a:rPr lang="zh-CN" altLang="en-US" sz="2200" dirty="0" smtClean="0"/>
              <a:t>企业所得税税前扣除凭证管理办法</a:t>
            </a:r>
            <a:r>
              <a:rPr lang="en-US" altLang="zh-CN" sz="2200" dirty="0" smtClean="0"/>
              <a:t>》</a:t>
            </a:r>
            <a:r>
              <a:rPr lang="zh-CN" altLang="en-US" sz="2200" dirty="0" smtClean="0"/>
              <a:t>的</a:t>
            </a:r>
            <a:r>
              <a:rPr lang="zh-CN" altLang="en-US" sz="2200" dirty="0"/>
              <a:t>公告（国家税务总局公告</a:t>
            </a:r>
            <a:r>
              <a:rPr lang="en-US" altLang="zh-CN" sz="2200" dirty="0">
                <a:solidFill>
                  <a:srgbClr val="FF0000"/>
                </a:solidFill>
              </a:rPr>
              <a:t>2018</a:t>
            </a:r>
            <a:r>
              <a:rPr lang="zh-CN" altLang="en-US" sz="2200" dirty="0">
                <a:solidFill>
                  <a:srgbClr val="FF0000"/>
                </a:solidFill>
              </a:rPr>
              <a:t>年第</a:t>
            </a:r>
            <a:r>
              <a:rPr lang="en-US" altLang="zh-CN" sz="2200" dirty="0">
                <a:solidFill>
                  <a:srgbClr val="FF0000"/>
                </a:solidFill>
              </a:rPr>
              <a:t>28</a:t>
            </a:r>
            <a:r>
              <a:rPr lang="zh-CN" altLang="en-US" sz="2200" dirty="0">
                <a:solidFill>
                  <a:srgbClr val="FF0000"/>
                </a:solidFill>
              </a:rPr>
              <a:t>号</a:t>
            </a:r>
            <a:r>
              <a:rPr lang="zh-CN" altLang="en-US" sz="2200" dirty="0" smtClean="0"/>
              <a:t>）</a:t>
            </a:r>
            <a:endParaRPr lang="en-US" altLang="zh-CN" sz="2000" dirty="0" smtClean="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pic>
        <p:nvPicPr>
          <p:cNvPr id="6" name="图片 5"/>
          <p:cNvPicPr>
            <a:picLocks noChangeAspect="1"/>
          </p:cNvPicPr>
          <p:nvPr/>
        </p:nvPicPr>
        <p:blipFill>
          <a:blip r:embed="rId1"/>
          <a:stretch>
            <a:fillRect/>
          </a:stretch>
        </p:blipFill>
        <p:spPr>
          <a:xfrm>
            <a:off x="585928" y="915630"/>
            <a:ext cx="498142" cy="558263"/>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8246" y="519288"/>
            <a:ext cx="8445043" cy="970845"/>
          </a:xfrm>
        </p:spPr>
        <p:txBody>
          <a:bodyPr>
            <a:normAutofit fontScale="90000"/>
          </a:bodyPr>
          <a:lstStyle/>
          <a:p>
            <a:pPr algn="ctr"/>
            <a:br>
              <a:rPr lang="en-US" altLang="en-US" sz="3600" dirty="0" smtClean="0"/>
            </a:br>
            <a:r>
              <a:rPr sz="4400" dirty="0" smtClean="0">
                <a:solidFill>
                  <a:srgbClr val="153D74"/>
                </a:solidFill>
              </a:rPr>
              <a:t>股权转让</a:t>
            </a:r>
            <a:br>
              <a:rPr lang="en-US" altLang="zh-CN" sz="4400" dirty="0" smtClean="0">
                <a:solidFill>
                  <a:srgbClr val="153D74"/>
                </a:solidFill>
              </a:rPr>
            </a:br>
            <a:endParaRPr sz="4400" dirty="0">
              <a:solidFill>
                <a:srgbClr val="153D74"/>
              </a:solidFill>
            </a:endParaRPr>
          </a:p>
        </p:txBody>
      </p:sp>
      <p:sp>
        <p:nvSpPr>
          <p:cNvPr id="3" name="内容占位符 2"/>
          <p:cNvSpPr>
            <a:spLocks noGrp="1"/>
          </p:cNvSpPr>
          <p:nvPr>
            <p:ph idx="1"/>
          </p:nvPr>
        </p:nvSpPr>
        <p:spPr>
          <a:xfrm>
            <a:off x="996127" y="1410953"/>
            <a:ext cx="9252276" cy="4244781"/>
          </a:xfrm>
        </p:spPr>
        <p:txBody>
          <a:bodyPr>
            <a:normAutofit/>
          </a:bodyPr>
          <a:lstStyle/>
          <a:p>
            <a:pPr marL="0" indent="0">
              <a:buNone/>
            </a:pPr>
            <a:endParaRPr lang="en-US" altLang="zh-CN" sz="2400" dirty="0" smtClean="0"/>
          </a:p>
          <a:p>
            <a:pPr marL="0" indent="0">
              <a:buNone/>
            </a:pPr>
            <a:r>
              <a:rPr lang="en-US" altLang="zh-CN" sz="2400" dirty="0" smtClean="0"/>
              <a:t>1</a:t>
            </a:r>
            <a:r>
              <a:rPr lang="en-US" altLang="zh-CN" sz="2400" dirty="0" smtClean="0"/>
              <a:t>、</a:t>
            </a:r>
            <a:r>
              <a:rPr sz="2800" dirty="0" smtClean="0"/>
              <a:t>个人股权转让</a:t>
            </a:r>
            <a:endParaRPr lang="en-US" sz="2800" dirty="0" smtClean="0"/>
          </a:p>
          <a:p>
            <a:pPr marL="0" indent="0">
              <a:buNone/>
            </a:pPr>
            <a:endParaRPr lang="en-US" altLang="zh-CN" sz="2800" dirty="0" smtClean="0"/>
          </a:p>
          <a:p>
            <a:pPr marL="0" indent="0">
              <a:buNone/>
            </a:pPr>
            <a:r>
              <a:rPr lang="en-US" altLang="zh-CN" sz="2800" dirty="0" smtClean="0"/>
              <a:t>2</a:t>
            </a:r>
            <a:r>
              <a:rPr lang="en-US" altLang="zh-CN" sz="2800" dirty="0" smtClean="0"/>
              <a:t>、</a:t>
            </a:r>
            <a:r>
              <a:rPr sz="2800" dirty="0" smtClean="0"/>
              <a:t>企业股权转让</a:t>
            </a:r>
            <a:endParaRPr sz="2800" dirty="0" smtClean="0"/>
          </a:p>
          <a:p>
            <a:pPr marL="0" indent="0">
              <a:buNone/>
            </a:pPr>
            <a:endParaRPr lang="zh-CN" altLang="en-US" sz="2400" dirty="0"/>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8246" y="519288"/>
            <a:ext cx="8445043" cy="970845"/>
          </a:xfrm>
        </p:spPr>
        <p:txBody>
          <a:bodyPr>
            <a:normAutofit fontScale="90000"/>
          </a:bodyPr>
          <a:lstStyle/>
          <a:p>
            <a:pPr algn="ctr"/>
            <a:br>
              <a:rPr lang="en-US" altLang="en-US" sz="3600" dirty="0" smtClean="0"/>
            </a:br>
            <a:r>
              <a:rPr sz="4400" dirty="0" smtClean="0">
                <a:solidFill>
                  <a:srgbClr val="153D74"/>
                </a:solidFill>
              </a:rPr>
              <a:t>个人股权转让</a:t>
            </a:r>
            <a:br>
              <a:rPr lang="en-US" altLang="zh-CN" sz="4400" dirty="0" smtClean="0">
                <a:solidFill>
                  <a:srgbClr val="153D74"/>
                </a:solidFill>
              </a:rPr>
            </a:br>
            <a:endParaRPr sz="4400" dirty="0">
              <a:solidFill>
                <a:srgbClr val="153D74"/>
              </a:solidFill>
            </a:endParaRPr>
          </a:p>
        </p:txBody>
      </p:sp>
      <p:sp>
        <p:nvSpPr>
          <p:cNvPr id="3" name="内容占位符 2"/>
          <p:cNvSpPr>
            <a:spLocks noGrp="1"/>
          </p:cNvSpPr>
          <p:nvPr>
            <p:ph idx="1"/>
          </p:nvPr>
        </p:nvSpPr>
        <p:spPr>
          <a:xfrm>
            <a:off x="996127" y="1410952"/>
            <a:ext cx="9252276" cy="4989847"/>
          </a:xfrm>
        </p:spPr>
        <p:txBody>
          <a:bodyPr>
            <a:normAutofit/>
          </a:bodyPr>
          <a:lstStyle/>
          <a:p>
            <a:pPr marL="0" indent="0">
              <a:buNone/>
            </a:pPr>
            <a:r>
              <a:rPr lang="en-US" sz="2800" dirty="0" smtClean="0"/>
              <a:t>1、</a:t>
            </a:r>
            <a:r>
              <a:rPr sz="2800" dirty="0" smtClean="0"/>
              <a:t>股权转让收入</a:t>
            </a:r>
            <a:r>
              <a:rPr lang="en-US" sz="2800" dirty="0" smtClean="0"/>
              <a:t>：</a:t>
            </a:r>
            <a:r>
              <a:rPr sz="2800" dirty="0" smtClean="0"/>
              <a:t>是指转让方因股权转让而获得的现金</a:t>
            </a:r>
            <a:r>
              <a:rPr sz="2800" dirty="0" smtClean="0"/>
              <a:t>、实物、有价证券和其他形式的经济利益</a:t>
            </a:r>
            <a:r>
              <a:rPr sz="2800" dirty="0" smtClean="0"/>
              <a:t>。</a:t>
            </a:r>
            <a:r>
              <a:rPr sz="2800" dirty="0" smtClean="0">
                <a:solidFill>
                  <a:srgbClr val="FF0000"/>
                </a:solidFill>
              </a:rPr>
              <a:t>纳税人按照合同约定，在满足约定条件后取得的后续收入，应当作为股权转让收入</a:t>
            </a:r>
            <a:r>
              <a:rPr sz="2800" dirty="0" smtClean="0">
                <a:solidFill>
                  <a:srgbClr val="FF0000"/>
                </a:solidFill>
              </a:rPr>
              <a:t>。</a:t>
            </a:r>
            <a:endParaRPr lang="en-US" sz="2800" dirty="0" smtClean="0">
              <a:solidFill>
                <a:srgbClr val="FF0000"/>
              </a:solidFill>
            </a:endParaRPr>
          </a:p>
          <a:p>
            <a:pPr marL="0" indent="0">
              <a:buNone/>
            </a:pPr>
            <a:r>
              <a:rPr lang="en-US" sz="2800" dirty="0" smtClean="0"/>
              <a:t>2、</a:t>
            </a:r>
            <a:r>
              <a:rPr sz="2800" dirty="0" smtClean="0"/>
              <a:t>自然人平价或者折价转让股权的合理性</a:t>
            </a:r>
            <a:endParaRPr lang="en-US" sz="2800" dirty="0" smtClean="0"/>
          </a:p>
          <a:p>
            <a:pPr marL="0" indent="0">
              <a:buNone/>
            </a:pPr>
            <a:r>
              <a:rPr lang="en-US" altLang="zh-CN" sz="2800" dirty="0" smtClean="0"/>
              <a:t>3、</a:t>
            </a:r>
            <a:r>
              <a:rPr sz="2800" dirty="0" smtClean="0"/>
              <a:t>个人取得非现金对价</a:t>
            </a:r>
            <a:endParaRPr lang="en-US" sz="2800" dirty="0" smtClean="0"/>
          </a:p>
          <a:p>
            <a:pPr marL="0" indent="0">
              <a:buNone/>
            </a:pPr>
            <a:r>
              <a:rPr lang="en-US" sz="2800" dirty="0" smtClean="0"/>
              <a:t>     </a:t>
            </a:r>
            <a:r>
              <a:rPr lang="en-US" sz="2400" dirty="0" smtClean="0">
                <a:solidFill>
                  <a:srgbClr val="0070C0"/>
                </a:solidFill>
              </a:rPr>
              <a:t>2014</a:t>
            </a:r>
            <a:r>
              <a:rPr sz="2400" dirty="0" smtClean="0">
                <a:solidFill>
                  <a:srgbClr val="0070C0"/>
                </a:solidFill>
              </a:rPr>
              <a:t>年</a:t>
            </a:r>
            <a:r>
              <a:rPr lang="en-US" sz="2400" dirty="0" smtClean="0">
                <a:solidFill>
                  <a:srgbClr val="0070C0"/>
                </a:solidFill>
              </a:rPr>
              <a:t>67</a:t>
            </a:r>
            <a:r>
              <a:rPr sz="2400" dirty="0" smtClean="0">
                <a:solidFill>
                  <a:srgbClr val="0070C0"/>
                </a:solidFill>
              </a:rPr>
              <a:t>号公告</a:t>
            </a:r>
            <a:r>
              <a:rPr lang="en-US" sz="2400" dirty="0" smtClean="0">
                <a:solidFill>
                  <a:srgbClr val="0070C0"/>
                </a:solidFill>
              </a:rPr>
              <a:t>、</a:t>
            </a:r>
            <a:r>
              <a:rPr sz="2400" dirty="0" smtClean="0">
                <a:solidFill>
                  <a:srgbClr val="0070C0"/>
                </a:solidFill>
              </a:rPr>
              <a:t>财税</a:t>
            </a:r>
            <a:r>
              <a:rPr lang="en-US" sz="2400" dirty="0" smtClean="0">
                <a:solidFill>
                  <a:srgbClr val="0070C0"/>
                </a:solidFill>
              </a:rPr>
              <a:t>2015</a:t>
            </a:r>
            <a:r>
              <a:rPr sz="2400" dirty="0" smtClean="0">
                <a:solidFill>
                  <a:srgbClr val="0070C0"/>
                </a:solidFill>
              </a:rPr>
              <a:t>年</a:t>
            </a:r>
            <a:r>
              <a:rPr lang="en-US" sz="2400" dirty="0" smtClean="0">
                <a:solidFill>
                  <a:srgbClr val="0070C0"/>
                </a:solidFill>
              </a:rPr>
              <a:t>41</a:t>
            </a:r>
            <a:r>
              <a:rPr sz="2400" dirty="0" smtClean="0">
                <a:solidFill>
                  <a:srgbClr val="0070C0"/>
                </a:solidFill>
              </a:rPr>
              <a:t>号</a:t>
            </a:r>
            <a:r>
              <a:rPr lang="en-US" sz="2400" dirty="0" smtClean="0">
                <a:solidFill>
                  <a:srgbClr val="0070C0"/>
                </a:solidFill>
              </a:rPr>
              <a:t>、2015</a:t>
            </a:r>
            <a:r>
              <a:rPr sz="2400" dirty="0" smtClean="0">
                <a:solidFill>
                  <a:srgbClr val="0070C0"/>
                </a:solidFill>
              </a:rPr>
              <a:t>年</a:t>
            </a:r>
            <a:r>
              <a:rPr lang="en-US" sz="2400" dirty="0" smtClean="0">
                <a:solidFill>
                  <a:srgbClr val="0070C0"/>
                </a:solidFill>
              </a:rPr>
              <a:t>20</a:t>
            </a:r>
            <a:r>
              <a:rPr sz="2400" dirty="0" smtClean="0">
                <a:solidFill>
                  <a:srgbClr val="0070C0"/>
                </a:solidFill>
              </a:rPr>
              <a:t>号公告</a:t>
            </a:r>
            <a:endParaRPr sz="2400" dirty="0">
              <a:solidFill>
                <a:srgbClr val="0070C0"/>
              </a:solidFill>
            </a:endParaRPr>
          </a:p>
        </p:txBody>
      </p:sp>
      <p:sp>
        <p:nvSpPr>
          <p:cNvPr id="4" name="幻灯片编号占位符 3"/>
          <p:cNvSpPr>
            <a:spLocks noGrp="1"/>
          </p:cNvSpPr>
          <p:nvPr>
            <p:ph type="sldNum" sz="quarter" idx="12"/>
          </p:nvPr>
        </p:nvSpPr>
        <p:spPr/>
        <p:txBody>
          <a:bodyPr/>
          <a:lstStyle/>
          <a:p>
            <a:fld id="{3CD1788A-4B7A-490E-962A-EE4945DB730E}"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625659"/>
            <a:ext cx="11466709" cy="5826656"/>
          </a:xfrm>
        </p:spPr>
        <p:txBody>
          <a:bodyPr>
            <a:normAutofit/>
          </a:bodyPr>
          <a:lstStyle/>
          <a:p>
            <a:pPr algn="ctr">
              <a:buNone/>
            </a:pPr>
            <a:r>
              <a:rPr lang="zh-CN" altLang="en-US" sz="3600" dirty="0" smtClean="0">
                <a:solidFill>
                  <a:srgbClr val="1C4D7B"/>
                </a:solidFill>
                <a:latin typeface="微软雅黑" panose="020B0503020204020204" pitchFamily="34" charset="-122"/>
                <a:sym typeface="+mn-ea"/>
              </a:rPr>
              <a:t>认缴制与净资产</a:t>
            </a:r>
            <a:endParaRPr lang="en-US" altLang="zh-CN" sz="3600" dirty="0" smtClean="0">
              <a:solidFill>
                <a:srgbClr val="1C4D7B"/>
              </a:solidFill>
              <a:latin typeface="微软雅黑" panose="020B0503020204020204" pitchFamily="34" charset="-122"/>
              <a:sym typeface="+mn-ea"/>
            </a:endParaRPr>
          </a:p>
          <a:p>
            <a:pPr>
              <a:buNone/>
            </a:pPr>
            <a:r>
              <a:rPr lang="en-US" altLang="zh-CN" sz="3600" dirty="0" smtClean="0">
                <a:solidFill>
                  <a:srgbClr val="1C4D7B"/>
                </a:solidFill>
                <a:latin typeface="微软雅黑" panose="020B0503020204020204" pitchFamily="34" charset="-122"/>
                <a:sym typeface="+mn-ea"/>
              </a:rPr>
              <a:t> </a:t>
            </a:r>
            <a:r>
              <a:rPr lang="en-US" altLang="zh-CN" sz="3600" dirty="0" smtClean="0">
                <a:solidFill>
                  <a:srgbClr val="1C4D7B"/>
                </a:solidFill>
                <a:latin typeface="微软雅黑" panose="020B0503020204020204" pitchFamily="34" charset="-122"/>
                <a:sym typeface="+mn-ea"/>
              </a:rPr>
              <a:t>  </a:t>
            </a:r>
            <a:r>
              <a:rPr lang="zh-CN" altLang="en-US" sz="3200" dirty="0" smtClean="0">
                <a:latin typeface="微软雅黑" panose="020B0503020204020204" pitchFamily="34" charset="-122"/>
                <a:sym typeface="+mn-ea"/>
              </a:rPr>
              <a:t>张三与同学成立</a:t>
            </a:r>
            <a:r>
              <a:rPr lang="zh-CN" altLang="en-US" sz="3200" dirty="0" smtClean="0">
                <a:latin typeface="微软雅黑" panose="020B0503020204020204" pitchFamily="34" charset="-122"/>
                <a:sym typeface="+mn-ea"/>
              </a:rPr>
              <a:t>有限公司，注册</a:t>
            </a:r>
            <a:r>
              <a:rPr lang="zh-CN" altLang="en-US" sz="3200" dirty="0" smtClean="0">
                <a:latin typeface="微软雅黑" panose="020B0503020204020204" pitchFamily="34" charset="-122"/>
                <a:sym typeface="+mn-ea"/>
              </a:rPr>
              <a:t>资本</a:t>
            </a:r>
            <a:r>
              <a:rPr lang="en-US" altLang="zh-CN" sz="3200" dirty="0" smtClean="0">
                <a:latin typeface="微软雅黑" panose="020B0503020204020204" pitchFamily="34" charset="-122"/>
                <a:sym typeface="+mn-ea"/>
              </a:rPr>
              <a:t>100</a:t>
            </a:r>
            <a:r>
              <a:rPr lang="zh-CN" altLang="en-US" sz="3200" dirty="0" smtClean="0">
                <a:latin typeface="微软雅黑" panose="020B0503020204020204" pitchFamily="34" charset="-122"/>
                <a:sym typeface="+mn-ea"/>
              </a:rPr>
              <a:t>万（</a:t>
            </a:r>
            <a:r>
              <a:rPr lang="zh-CN" altLang="en-US" sz="3200" dirty="0" smtClean="0">
                <a:latin typeface="微软雅黑" panose="020B0503020204020204" pitchFamily="34" charset="-122"/>
                <a:sym typeface="+mn-ea"/>
              </a:rPr>
              <a:t>实缴</a:t>
            </a:r>
            <a:r>
              <a:rPr lang="en-US" altLang="zh-CN" sz="3200" dirty="0" smtClean="0">
                <a:latin typeface="微软雅黑" panose="020B0503020204020204" pitchFamily="34" charset="-122"/>
                <a:sym typeface="+mn-ea"/>
              </a:rPr>
              <a:t>50</a:t>
            </a:r>
            <a:r>
              <a:rPr lang="zh-CN" altLang="en-US" sz="3200" dirty="0" smtClean="0">
                <a:latin typeface="微软雅黑" panose="020B0503020204020204" pitchFamily="34" charset="-122"/>
                <a:sym typeface="+mn-ea"/>
              </a:rPr>
              <a:t>万</a:t>
            </a:r>
            <a:r>
              <a:rPr lang="zh-CN" altLang="en-US" sz="3200" dirty="0" smtClean="0">
                <a:latin typeface="微软雅黑" panose="020B0503020204020204" pitchFamily="34" charset="-122"/>
                <a:sym typeface="+mn-ea"/>
              </a:rPr>
              <a:t>），双方</a:t>
            </a:r>
            <a:r>
              <a:rPr lang="zh-CN" altLang="en-US" sz="3200" dirty="0" smtClean="0">
                <a:latin typeface="微软雅黑" panose="020B0503020204020204" pitchFamily="34" charset="-122"/>
                <a:sym typeface="+mn-ea"/>
              </a:rPr>
              <a:t>各占股权</a:t>
            </a:r>
            <a:r>
              <a:rPr lang="en-US" altLang="zh-CN" sz="3200" dirty="0" smtClean="0">
                <a:latin typeface="微软雅黑" panose="020B0503020204020204" pitchFamily="34" charset="-122"/>
                <a:sym typeface="+mn-ea"/>
              </a:rPr>
              <a:t>50%，</a:t>
            </a:r>
            <a:r>
              <a:rPr lang="zh-CN" altLang="en-US" sz="3200" dirty="0" smtClean="0">
                <a:latin typeface="微软雅黑" panose="020B0503020204020204" pitchFamily="34" charset="-122"/>
                <a:sym typeface="+mn-ea"/>
              </a:rPr>
              <a:t>全部由张三实缴；</a:t>
            </a:r>
            <a:r>
              <a:rPr lang="en-US" altLang="zh-CN" sz="3200" dirty="0" smtClean="0">
                <a:latin typeface="微软雅黑" panose="020B0503020204020204" pitchFamily="34" charset="-122"/>
                <a:sym typeface="+mn-ea"/>
              </a:rPr>
              <a:t>5</a:t>
            </a:r>
            <a:r>
              <a:rPr lang="zh-CN" altLang="en-US" sz="3200" dirty="0" smtClean="0">
                <a:latin typeface="微软雅黑" panose="020B0503020204020204" pitchFamily="34" charset="-122"/>
                <a:sym typeface="+mn-ea"/>
              </a:rPr>
              <a:t>年后，张三同学将股权全部转让，对价</a:t>
            </a:r>
            <a:r>
              <a:rPr lang="en-US" altLang="zh-CN" sz="3200" dirty="0" smtClean="0">
                <a:latin typeface="微软雅黑" panose="020B0503020204020204" pitchFamily="34" charset="-122"/>
                <a:sym typeface="+mn-ea"/>
              </a:rPr>
              <a:t>10</a:t>
            </a:r>
            <a:r>
              <a:rPr lang="zh-CN" altLang="en-US" sz="3200" dirty="0" smtClean="0">
                <a:latin typeface="微软雅黑" panose="020B0503020204020204" pitchFamily="34" charset="-122"/>
                <a:sym typeface="+mn-ea"/>
              </a:rPr>
              <a:t>万元。转让时点，资产负债表记载实收资本</a:t>
            </a:r>
            <a:r>
              <a:rPr lang="en-US" altLang="zh-CN" sz="3200" dirty="0" smtClean="0">
                <a:latin typeface="微软雅黑" panose="020B0503020204020204" pitchFamily="34" charset="-122"/>
                <a:sym typeface="+mn-ea"/>
              </a:rPr>
              <a:t>50</a:t>
            </a:r>
            <a:r>
              <a:rPr lang="zh-CN" altLang="en-US" sz="3200" dirty="0" smtClean="0">
                <a:latin typeface="微软雅黑" panose="020B0503020204020204" pitchFamily="34" charset="-122"/>
                <a:sym typeface="+mn-ea"/>
              </a:rPr>
              <a:t>万、盈余公积</a:t>
            </a:r>
            <a:r>
              <a:rPr lang="en-US" altLang="zh-CN" sz="3200" dirty="0" smtClean="0">
                <a:latin typeface="微软雅黑" panose="020B0503020204020204" pitchFamily="34" charset="-122"/>
                <a:sym typeface="+mn-ea"/>
              </a:rPr>
              <a:t>20</a:t>
            </a:r>
            <a:r>
              <a:rPr lang="zh-CN" altLang="en-US" sz="3200" dirty="0" smtClean="0">
                <a:latin typeface="微软雅黑" panose="020B0503020204020204" pitchFamily="34" charset="-122"/>
                <a:sym typeface="+mn-ea"/>
              </a:rPr>
              <a:t>万、未分配利润</a:t>
            </a:r>
            <a:r>
              <a:rPr lang="en-US" altLang="zh-CN" sz="3200" dirty="0" smtClean="0">
                <a:latin typeface="微软雅黑" panose="020B0503020204020204" pitchFamily="34" charset="-122"/>
                <a:sym typeface="+mn-ea"/>
              </a:rPr>
              <a:t>50</a:t>
            </a:r>
            <a:r>
              <a:rPr lang="zh-CN" altLang="en-US" sz="3200" dirty="0" smtClean="0">
                <a:latin typeface="微软雅黑" panose="020B0503020204020204" pitchFamily="34" charset="-122"/>
                <a:sym typeface="+mn-ea"/>
              </a:rPr>
              <a:t>万。</a:t>
            </a:r>
            <a:endParaRPr lang="en-US" altLang="zh-CN" sz="3200" dirty="0" smtClean="0">
              <a:latin typeface="微软雅黑" panose="020B0503020204020204" pitchFamily="34" charset="-122"/>
              <a:sym typeface="+mn-ea"/>
            </a:endParaRPr>
          </a:p>
          <a:p>
            <a:pPr>
              <a:buNone/>
            </a:pPr>
            <a:r>
              <a:rPr lang="en-US" altLang="zh-CN" sz="3200" dirty="0" smtClean="0">
                <a:latin typeface="微软雅黑" panose="020B0503020204020204" pitchFamily="34" charset="-122"/>
                <a:sym typeface="+mn-ea"/>
              </a:rPr>
              <a:t> </a:t>
            </a:r>
            <a:r>
              <a:rPr lang="en-US" altLang="zh-CN" sz="3200" dirty="0" smtClean="0">
                <a:latin typeface="微软雅黑" panose="020B0503020204020204" pitchFamily="34" charset="-122"/>
                <a:sym typeface="+mn-ea"/>
              </a:rPr>
              <a:t>   </a:t>
            </a:r>
            <a:r>
              <a:rPr lang="zh-CN" altLang="en-US" sz="3200" dirty="0" smtClean="0">
                <a:latin typeface="微软雅黑" panose="020B0503020204020204" pitchFamily="34" charset="-122"/>
                <a:sym typeface="+mn-ea"/>
              </a:rPr>
              <a:t>张三同学申报个人所得税</a:t>
            </a:r>
            <a:r>
              <a:rPr lang="en-US" altLang="zh-CN" sz="3200" dirty="0" smtClean="0">
                <a:latin typeface="微软雅黑" panose="020B0503020204020204" pitchFamily="34" charset="-122"/>
                <a:sym typeface="+mn-ea"/>
              </a:rPr>
              <a:t>=（10-0）*20%=2</a:t>
            </a:r>
            <a:r>
              <a:rPr lang="zh-CN" altLang="en-US" sz="3200" dirty="0" smtClean="0">
                <a:latin typeface="微软雅黑" panose="020B0503020204020204" pitchFamily="34" charset="-122"/>
                <a:sym typeface="+mn-ea"/>
              </a:rPr>
              <a:t>万</a:t>
            </a:r>
            <a:endParaRPr lang="en-US" altLang="zh-CN" sz="3200" dirty="0" smtClean="0">
              <a:latin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625659"/>
            <a:ext cx="11466709" cy="5826656"/>
          </a:xfrm>
        </p:spPr>
        <p:txBody>
          <a:bodyPr>
            <a:normAutofit fontScale="92500"/>
          </a:bodyPr>
          <a:lstStyle/>
          <a:p>
            <a:pPr algn="ctr">
              <a:buNone/>
            </a:pPr>
            <a:r>
              <a:rPr lang="zh-CN" altLang="en-US" sz="3600" dirty="0" smtClean="0">
                <a:solidFill>
                  <a:srgbClr val="1C4D7B"/>
                </a:solidFill>
                <a:latin typeface="微软雅黑" panose="020B0503020204020204" pitchFamily="34" charset="-122"/>
                <a:sym typeface="+mn-ea"/>
              </a:rPr>
              <a:t>认缴制与净资产</a:t>
            </a:r>
            <a:endParaRPr lang="en-US" altLang="zh-CN" sz="3600" dirty="0" smtClean="0">
              <a:solidFill>
                <a:srgbClr val="1C4D7B"/>
              </a:solidFill>
              <a:latin typeface="微软雅黑" panose="020B0503020204020204" pitchFamily="34" charset="-122"/>
              <a:sym typeface="+mn-ea"/>
            </a:endParaRPr>
          </a:p>
          <a:p>
            <a:pPr>
              <a:buNone/>
            </a:pPr>
            <a:r>
              <a:rPr lang="en-US" altLang="zh-CN" sz="3200" dirty="0" smtClean="0">
                <a:latin typeface="微软雅黑" panose="020B0503020204020204" pitchFamily="34" charset="-122"/>
                <a:sym typeface="+mn-ea"/>
              </a:rPr>
              <a:t>   </a:t>
            </a:r>
            <a:r>
              <a:rPr lang="zh-CN" altLang="en-US" sz="3200" dirty="0" smtClean="0">
                <a:latin typeface="微软雅黑" panose="020B0503020204020204" pitchFamily="34" charset="-122"/>
                <a:sym typeface="+mn-ea"/>
              </a:rPr>
              <a:t>税务机关若核对股权转让收入，存在如下情况：</a:t>
            </a:r>
            <a:endParaRPr lang="en-US" altLang="zh-CN" sz="3200" dirty="0" smtClean="0">
              <a:latin typeface="微软雅黑" panose="020B0503020204020204" pitchFamily="34" charset="-122"/>
              <a:sym typeface="+mn-ea"/>
            </a:endParaRPr>
          </a:p>
          <a:p>
            <a:pPr>
              <a:buNone/>
            </a:pPr>
            <a:r>
              <a:rPr lang="zh-CN" altLang="en-US" sz="3200" dirty="0" smtClean="0">
                <a:latin typeface="微软雅黑" panose="020B0503020204020204" pitchFamily="34" charset="-122"/>
                <a:sym typeface="+mn-ea"/>
              </a:rPr>
              <a:t>净资产按认缴 持股比例计算：</a:t>
            </a:r>
            <a:r>
              <a:rPr lang="zh-CN" altLang="en-US" sz="3200" dirty="0" smtClean="0">
                <a:latin typeface="微软雅黑" panose="020B0503020204020204" pitchFamily="34" charset="-122"/>
                <a:sym typeface="Wingdings" panose="05000000000000000000" pitchFamily="2" charset="2"/>
              </a:rPr>
              <a:t>（</a:t>
            </a:r>
            <a:r>
              <a:rPr lang="en-US" altLang="zh-CN" sz="3200" dirty="0" smtClean="0">
                <a:latin typeface="微软雅黑" panose="020B0503020204020204" pitchFamily="34" charset="-122"/>
                <a:sym typeface="Wingdings" panose="05000000000000000000" pitchFamily="2" charset="2"/>
              </a:rPr>
              <a:t>50+20+50</a:t>
            </a:r>
            <a:r>
              <a:rPr lang="zh-CN" altLang="en-US" sz="3200" dirty="0" smtClean="0">
                <a:latin typeface="微软雅黑" panose="020B0503020204020204" pitchFamily="34" charset="-122"/>
                <a:sym typeface="Wingdings" panose="05000000000000000000" pitchFamily="2" charset="2"/>
              </a:rPr>
              <a:t>）</a:t>
            </a:r>
            <a:r>
              <a:rPr lang="en-US" altLang="zh-CN" sz="3200" dirty="0" smtClean="0">
                <a:latin typeface="微软雅黑" panose="020B0503020204020204" pitchFamily="34" charset="-122"/>
                <a:sym typeface="Wingdings" panose="05000000000000000000" pitchFamily="2" charset="2"/>
              </a:rPr>
              <a:t>*</a:t>
            </a:r>
            <a:r>
              <a:rPr lang="en-US" altLang="zh-CN" sz="3200" dirty="0" smtClean="0">
                <a:solidFill>
                  <a:srgbClr val="FF0000"/>
                </a:solidFill>
                <a:latin typeface="微软雅黑" panose="020B0503020204020204" pitchFamily="34" charset="-122"/>
                <a:sym typeface="Wingdings" panose="05000000000000000000" pitchFamily="2" charset="2"/>
              </a:rPr>
              <a:t>50%</a:t>
            </a:r>
            <a:r>
              <a:rPr lang="en-US" altLang="zh-CN" sz="3200" dirty="0" smtClean="0">
                <a:latin typeface="微软雅黑" panose="020B0503020204020204" pitchFamily="34" charset="-122"/>
                <a:sym typeface="Wingdings" panose="05000000000000000000" pitchFamily="2" charset="2"/>
              </a:rPr>
              <a:t>-0</a:t>
            </a:r>
            <a:endParaRPr lang="en-US" altLang="zh-CN" sz="3200" dirty="0" smtClean="0">
              <a:latin typeface="微软雅黑" panose="020B0503020204020204" pitchFamily="34" charset="-122"/>
              <a:sym typeface="Wingdings" panose="05000000000000000000" pitchFamily="2" charset="2"/>
            </a:endParaRPr>
          </a:p>
          <a:p>
            <a:pPr>
              <a:buNone/>
            </a:pPr>
            <a:r>
              <a:rPr lang="zh-CN" altLang="en-US" sz="3200" dirty="0" smtClean="0">
                <a:latin typeface="微软雅黑" panose="020B0503020204020204" pitchFamily="34" charset="-122"/>
                <a:sym typeface="+mn-ea"/>
              </a:rPr>
              <a:t>净资产</a:t>
            </a:r>
            <a:r>
              <a:rPr lang="zh-CN" altLang="en-US" sz="3200" dirty="0" smtClean="0">
                <a:latin typeface="微软雅黑" panose="020B0503020204020204" pitchFamily="34" charset="-122"/>
                <a:sym typeface="+mn-ea"/>
              </a:rPr>
              <a:t>按实缴 持股</a:t>
            </a:r>
            <a:r>
              <a:rPr lang="zh-CN" altLang="en-US" sz="3200" dirty="0" smtClean="0">
                <a:latin typeface="微软雅黑" panose="020B0503020204020204" pitchFamily="34" charset="-122"/>
                <a:sym typeface="+mn-ea"/>
              </a:rPr>
              <a:t>比例计算：</a:t>
            </a:r>
            <a:r>
              <a:rPr lang="zh-CN" altLang="en-US" sz="3200" dirty="0" smtClean="0">
                <a:latin typeface="微软雅黑" panose="020B0503020204020204" pitchFamily="34" charset="-122"/>
                <a:sym typeface="Wingdings" panose="05000000000000000000" pitchFamily="2" charset="2"/>
              </a:rPr>
              <a:t>（</a:t>
            </a:r>
            <a:r>
              <a:rPr lang="en-US" altLang="zh-CN" sz="3200" dirty="0" smtClean="0">
                <a:latin typeface="微软雅黑" panose="020B0503020204020204" pitchFamily="34" charset="-122"/>
                <a:sym typeface="Wingdings" panose="05000000000000000000" pitchFamily="2" charset="2"/>
              </a:rPr>
              <a:t>50+20+50</a:t>
            </a:r>
            <a:r>
              <a:rPr lang="zh-CN" altLang="en-US" sz="3200" dirty="0" smtClean="0">
                <a:latin typeface="微软雅黑" panose="020B0503020204020204" pitchFamily="34" charset="-122"/>
                <a:sym typeface="Wingdings" panose="05000000000000000000" pitchFamily="2" charset="2"/>
              </a:rPr>
              <a:t>）</a:t>
            </a:r>
            <a:r>
              <a:rPr lang="en-US" altLang="zh-CN" sz="3200" dirty="0" smtClean="0">
                <a:latin typeface="微软雅黑" panose="020B0503020204020204" pitchFamily="34" charset="-122"/>
                <a:sym typeface="Wingdings" panose="05000000000000000000" pitchFamily="2" charset="2"/>
              </a:rPr>
              <a:t>*</a:t>
            </a:r>
            <a:r>
              <a:rPr lang="en-US" altLang="zh-CN" sz="3200" dirty="0" smtClean="0">
                <a:solidFill>
                  <a:srgbClr val="FF0000"/>
                </a:solidFill>
                <a:latin typeface="微软雅黑" panose="020B0503020204020204" pitchFamily="34" charset="-122"/>
                <a:sym typeface="Wingdings" panose="05000000000000000000" pitchFamily="2" charset="2"/>
              </a:rPr>
              <a:t>0%-</a:t>
            </a:r>
            <a:r>
              <a:rPr lang="en-US" altLang="zh-CN" sz="3200" dirty="0" smtClean="0">
                <a:latin typeface="微软雅黑" panose="020B0503020204020204" pitchFamily="34" charset="-122"/>
                <a:sym typeface="Wingdings" panose="05000000000000000000" pitchFamily="2" charset="2"/>
              </a:rPr>
              <a:t>0</a:t>
            </a:r>
            <a:endParaRPr lang="en-US" altLang="zh-CN" sz="3200" dirty="0" smtClean="0">
              <a:latin typeface="微软雅黑" panose="020B0503020204020204" pitchFamily="34" charset="-122"/>
              <a:sym typeface="Wingdings" panose="05000000000000000000" pitchFamily="2" charset="2"/>
            </a:endParaRPr>
          </a:p>
          <a:p>
            <a:pPr>
              <a:buNone/>
            </a:pPr>
            <a:endParaRPr lang="en-US" altLang="zh-CN" sz="2800" dirty="0" smtClean="0"/>
          </a:p>
          <a:p>
            <a:pPr algn="just">
              <a:buNone/>
            </a:pPr>
            <a:r>
              <a:rPr lang="en-US" altLang="zh-CN" sz="2800" dirty="0" smtClean="0"/>
              <a:t>《</a:t>
            </a:r>
            <a:r>
              <a:rPr lang="zh-CN" altLang="en-US" sz="2800" dirty="0" smtClean="0"/>
              <a:t>公司法</a:t>
            </a:r>
            <a:r>
              <a:rPr lang="en-US" altLang="zh-CN" sz="2800" dirty="0" smtClean="0"/>
              <a:t>》</a:t>
            </a:r>
            <a:r>
              <a:rPr lang="zh-CN" altLang="en-US" sz="2800" dirty="0" smtClean="0"/>
              <a:t>第三十四</a:t>
            </a:r>
            <a:r>
              <a:rPr lang="zh-CN" altLang="en-US" sz="2800" dirty="0" smtClean="0"/>
              <a:t>条 股东</a:t>
            </a:r>
            <a:r>
              <a:rPr lang="zh-CN" altLang="en-US" sz="2800" dirty="0" smtClean="0">
                <a:solidFill>
                  <a:srgbClr val="FF0000"/>
                </a:solidFill>
              </a:rPr>
              <a:t>按照实缴的出资比例</a:t>
            </a:r>
            <a:r>
              <a:rPr lang="zh-CN" altLang="en-US" sz="2800" dirty="0" smtClean="0"/>
              <a:t>分取红利</a:t>
            </a:r>
            <a:r>
              <a:rPr lang="en-US" altLang="zh-CN" sz="2800" dirty="0" smtClean="0"/>
              <a:t>;</a:t>
            </a:r>
            <a:r>
              <a:rPr lang="zh-CN" altLang="en-US" sz="2800" dirty="0" smtClean="0"/>
              <a:t>公司新增资本时，股东有权优先按照实缴的出资比例认缴出资。但是，全体股东约定不按照出资比例分取红利或者不按照出资比例优先认缴出资的除外。</a:t>
            </a:r>
            <a:endParaRPr lang="en-US" altLang="zh-CN" sz="2800" dirty="0" smtClean="0">
              <a:latin typeface="微软雅黑" panose="020B0503020204020204" pitchFamily="34" charset="-122"/>
              <a:sym typeface="Wingdings" panose="05000000000000000000" pitchFamily="2" charset="2"/>
            </a:endParaRPr>
          </a:p>
          <a:p>
            <a:pPr>
              <a:buNone/>
            </a:pPr>
            <a:endParaRPr lang="en-US" altLang="zh-CN" sz="3200" dirty="0" smtClean="0">
              <a:latin typeface="微软雅黑" panose="020B0503020204020204" pitchFamily="34" charset="-122"/>
              <a:sym typeface="Wingdings" panose="05000000000000000000" pitchFamily="2" charset="2"/>
            </a:endParaRPr>
          </a:p>
          <a:p>
            <a:pPr>
              <a:buNone/>
            </a:pPr>
            <a:endParaRPr lang="en-US" altLang="zh-CN" sz="3200" dirty="0" smtClean="0">
              <a:latin typeface="微软雅黑" panose="020B0503020204020204" pitchFamily="34" charset="-122"/>
              <a:sym typeface="Wingdings" panose="05000000000000000000" pitchFamily="2" charset="2"/>
            </a:endParaRPr>
          </a:p>
          <a:p>
            <a:pPr>
              <a:buNone/>
            </a:pPr>
            <a:endParaRPr lang="en-US" altLang="zh-CN" sz="3200" dirty="0" smtClean="0">
              <a:latin typeface="微软雅黑" panose="020B0503020204020204" pitchFamily="34" charset="-122"/>
              <a:sym typeface="Wingdings" panose="05000000000000000000" pitchFamily="2" charset="2"/>
            </a:endParaRPr>
          </a:p>
          <a:p>
            <a:pPr>
              <a:buNone/>
            </a:pPr>
            <a:endParaRPr lang="en-US" altLang="zh-CN" sz="3200" dirty="0" smtClean="0">
              <a:latin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625659"/>
            <a:ext cx="11466709" cy="5826656"/>
          </a:xfrm>
        </p:spPr>
        <p:txBody>
          <a:bodyPr>
            <a:normAutofit/>
          </a:bodyPr>
          <a:lstStyle/>
          <a:p>
            <a:pPr algn="ctr">
              <a:buNone/>
            </a:pPr>
            <a:r>
              <a:rPr lang="zh-CN" altLang="en-US" sz="3600" dirty="0" smtClean="0">
                <a:solidFill>
                  <a:srgbClr val="1C4D7B"/>
                </a:solidFill>
                <a:latin typeface="微软雅黑" panose="020B0503020204020204" pitchFamily="34" charset="-122"/>
                <a:sym typeface="+mn-ea"/>
              </a:rPr>
              <a:t>增资入股</a:t>
            </a:r>
            <a:endParaRPr lang="en-US" altLang="zh-CN" sz="3600" dirty="0" smtClean="0">
              <a:solidFill>
                <a:srgbClr val="1C4D7B"/>
              </a:solidFill>
              <a:latin typeface="微软雅黑" panose="020B0503020204020204" pitchFamily="34" charset="-122"/>
              <a:sym typeface="+mn-ea"/>
            </a:endParaRPr>
          </a:p>
          <a:p>
            <a:pPr>
              <a:buNone/>
            </a:pPr>
            <a:r>
              <a:rPr lang="zh-CN" altLang="en-US" sz="3200" dirty="0" smtClean="0"/>
              <a:t>  </a:t>
            </a:r>
            <a:r>
              <a:rPr lang="zh-CN" altLang="en-US" sz="3200" dirty="0" smtClean="0"/>
              <a:t> 张三首先让</a:t>
            </a:r>
            <a:r>
              <a:rPr lang="zh-CN" altLang="en-US" sz="3200" dirty="0" smtClean="0"/>
              <a:t>关联公司对公司增</a:t>
            </a:r>
            <a:r>
              <a:rPr lang="zh-CN" altLang="en-US" sz="3200" dirty="0" smtClean="0"/>
              <a:t>资</a:t>
            </a:r>
            <a:r>
              <a:rPr lang="en-US" altLang="zh-CN" sz="3200" dirty="0" smtClean="0"/>
              <a:t>1</a:t>
            </a:r>
            <a:r>
              <a:rPr lang="en-US" altLang="zh-CN" sz="3200" dirty="0" smtClean="0"/>
              <a:t>00</a:t>
            </a:r>
            <a:r>
              <a:rPr lang="zh-CN" altLang="en-US" sz="3200" dirty="0" smtClean="0"/>
              <a:t>万（注册资本</a:t>
            </a:r>
            <a:r>
              <a:rPr lang="en-US" altLang="zh-CN" sz="3200" dirty="0" smtClean="0"/>
              <a:t>200</a:t>
            </a:r>
            <a:r>
              <a:rPr lang="zh-CN" altLang="en-US" sz="3200" dirty="0" smtClean="0"/>
              <a:t>万），</a:t>
            </a:r>
            <a:r>
              <a:rPr lang="zh-CN" altLang="en-US" sz="3200" dirty="0" smtClean="0"/>
              <a:t>增资后所有者</a:t>
            </a:r>
            <a:r>
              <a:rPr lang="zh-CN" altLang="en-US" sz="3200" dirty="0" smtClean="0"/>
              <a:t>权益</a:t>
            </a:r>
            <a:r>
              <a:rPr lang="en-US" altLang="zh-CN" sz="3200" dirty="0" smtClean="0"/>
              <a:t>220</a:t>
            </a:r>
            <a:r>
              <a:rPr lang="zh-CN" altLang="en-US" sz="3200" dirty="0" smtClean="0"/>
              <a:t>万</a:t>
            </a:r>
            <a:r>
              <a:rPr lang="zh-CN" altLang="en-US" sz="3200" dirty="0" smtClean="0"/>
              <a:t>元，其中实收</a:t>
            </a:r>
            <a:r>
              <a:rPr lang="zh-CN" altLang="en-US" sz="3200" dirty="0" smtClean="0"/>
              <a:t>资本</a:t>
            </a:r>
            <a:r>
              <a:rPr lang="en-US" altLang="zh-CN" sz="3200" dirty="0" smtClean="0">
                <a:solidFill>
                  <a:srgbClr val="FF0000"/>
                </a:solidFill>
              </a:rPr>
              <a:t>150</a:t>
            </a:r>
            <a:r>
              <a:rPr lang="zh-CN" altLang="en-US" sz="3200" dirty="0" smtClean="0">
                <a:solidFill>
                  <a:srgbClr val="FF0000"/>
                </a:solidFill>
              </a:rPr>
              <a:t>万</a:t>
            </a:r>
            <a:r>
              <a:rPr lang="zh-CN" altLang="en-US" sz="3200" dirty="0" smtClean="0"/>
              <a:t>、盈余公积</a:t>
            </a:r>
            <a:r>
              <a:rPr lang="en-US" altLang="zh-CN" sz="3200" dirty="0" smtClean="0"/>
              <a:t>20</a:t>
            </a:r>
            <a:r>
              <a:rPr lang="zh-CN" altLang="en-US" sz="3200" dirty="0" smtClean="0"/>
              <a:t>万、未</a:t>
            </a:r>
            <a:r>
              <a:rPr lang="zh-CN" altLang="en-US" sz="3200" dirty="0" smtClean="0"/>
              <a:t>分配</a:t>
            </a:r>
            <a:r>
              <a:rPr lang="zh-CN" altLang="en-US" sz="3200" dirty="0" smtClean="0"/>
              <a:t>利润</a:t>
            </a:r>
            <a:r>
              <a:rPr lang="en-US" altLang="zh-CN" sz="3200" dirty="0" smtClean="0"/>
              <a:t>50</a:t>
            </a:r>
            <a:r>
              <a:rPr lang="zh-CN" altLang="en-US" sz="3200" dirty="0" smtClean="0"/>
              <a:t>万</a:t>
            </a:r>
            <a:r>
              <a:rPr lang="zh-CN" altLang="en-US" sz="3200" dirty="0" smtClean="0"/>
              <a:t>元。张三</a:t>
            </a:r>
            <a:r>
              <a:rPr lang="zh-CN" altLang="en-US" sz="3200" dirty="0" smtClean="0"/>
              <a:t>占</a:t>
            </a:r>
            <a:r>
              <a:rPr lang="en-US" altLang="zh-CN" sz="3200" dirty="0" smtClean="0"/>
              <a:t>25%、</a:t>
            </a:r>
            <a:r>
              <a:rPr lang="zh-CN" altLang="en-US" sz="3200" dirty="0" smtClean="0"/>
              <a:t>同学</a:t>
            </a:r>
            <a:r>
              <a:rPr lang="zh-CN" altLang="en-US" sz="3200" dirty="0" smtClean="0"/>
              <a:t>占</a:t>
            </a:r>
            <a:r>
              <a:rPr lang="en-US" altLang="zh-CN" sz="3200" dirty="0" smtClean="0"/>
              <a:t>25%、</a:t>
            </a:r>
            <a:r>
              <a:rPr lang="zh-CN" altLang="en-US" sz="3200" dirty="0" smtClean="0"/>
              <a:t>张三关联</a:t>
            </a:r>
            <a:r>
              <a:rPr lang="zh-CN" altLang="en-US" sz="3200" dirty="0" smtClean="0"/>
              <a:t>公司</a:t>
            </a:r>
            <a:r>
              <a:rPr lang="en-US" altLang="zh-CN" sz="3200" dirty="0" smtClean="0"/>
              <a:t>50%</a:t>
            </a:r>
            <a:endParaRPr lang="en-US" altLang="zh-CN" sz="3200" dirty="0" smtClean="0"/>
          </a:p>
          <a:p>
            <a:pPr>
              <a:buNone/>
            </a:pPr>
            <a:r>
              <a:rPr lang="zh-CN" altLang="en-US" sz="3200" dirty="0" smtClean="0">
                <a:latin typeface="微软雅黑" panose="020B0503020204020204" pitchFamily="34" charset="-122"/>
                <a:sym typeface="+mn-ea"/>
              </a:rPr>
              <a:t>净资产按认缴 持股比例</a:t>
            </a:r>
            <a:r>
              <a:rPr lang="zh-CN" altLang="en-US" sz="3200" dirty="0" smtClean="0">
                <a:latin typeface="微软雅黑" panose="020B0503020204020204" pitchFamily="34" charset="-122"/>
                <a:sym typeface="+mn-ea"/>
              </a:rPr>
              <a:t>计算</a:t>
            </a:r>
            <a:r>
              <a:rPr lang="zh-CN" altLang="en-US" sz="3200" dirty="0" smtClean="0">
                <a:sym typeface="Wingdings" panose="05000000000000000000" pitchFamily="2" charset="2"/>
              </a:rPr>
              <a:t>（</a:t>
            </a:r>
            <a:r>
              <a:rPr lang="en-US" altLang="zh-CN" sz="3200" dirty="0" smtClean="0">
                <a:sym typeface="Wingdings" panose="05000000000000000000" pitchFamily="2" charset="2"/>
              </a:rPr>
              <a:t>150+20+50</a:t>
            </a:r>
            <a:r>
              <a:rPr lang="zh-CN" altLang="en-US" sz="3200" dirty="0" smtClean="0">
                <a:latin typeface="微软雅黑" panose="020B0503020204020204" pitchFamily="34" charset="-122"/>
                <a:sym typeface="Wingdings" panose="05000000000000000000" pitchFamily="2" charset="2"/>
              </a:rPr>
              <a:t>）</a:t>
            </a:r>
            <a:r>
              <a:rPr lang="en-US" altLang="zh-CN" sz="3200" dirty="0" smtClean="0">
                <a:latin typeface="微软雅黑" panose="020B0503020204020204" pitchFamily="34" charset="-122"/>
                <a:sym typeface="Wingdings" panose="05000000000000000000" pitchFamily="2" charset="2"/>
              </a:rPr>
              <a:t>*25%-0</a:t>
            </a:r>
            <a:endParaRPr lang="en-US" altLang="zh-CN" sz="3200" dirty="0" smtClean="0">
              <a:latin typeface="微软雅黑" panose="020B0503020204020204" pitchFamily="34" charset="-122"/>
              <a:sym typeface="Wingdings" panose="05000000000000000000" pitchFamily="2" charset="2"/>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625659"/>
            <a:ext cx="11466709" cy="5826656"/>
          </a:xfrm>
        </p:spPr>
        <p:txBody>
          <a:bodyPr>
            <a:normAutofit/>
          </a:bodyPr>
          <a:lstStyle/>
          <a:p>
            <a:pPr algn="ctr">
              <a:buNone/>
            </a:pPr>
            <a:r>
              <a:rPr lang="zh-CN" altLang="en-US" sz="3600" dirty="0" smtClean="0">
                <a:solidFill>
                  <a:srgbClr val="1C4D7B"/>
                </a:solidFill>
                <a:latin typeface="微软雅黑" panose="020B0503020204020204" pitchFamily="34" charset="-122"/>
                <a:sym typeface="+mn-ea"/>
              </a:rPr>
              <a:t>企业股权转让</a:t>
            </a:r>
            <a:endParaRPr lang="en-US" altLang="zh-CN" sz="3600" dirty="0" smtClean="0">
              <a:solidFill>
                <a:srgbClr val="1C4D7B"/>
              </a:solidFill>
              <a:latin typeface="微软雅黑" panose="020B0503020204020204" pitchFamily="34" charset="-122"/>
              <a:sym typeface="+mn-ea"/>
            </a:endParaRPr>
          </a:p>
          <a:p>
            <a:pPr>
              <a:buNone/>
            </a:pPr>
            <a:r>
              <a:rPr lang="zh-CN" altLang="en-US" sz="3200" dirty="0" smtClean="0"/>
              <a:t>  </a:t>
            </a:r>
            <a:r>
              <a:rPr lang="zh-CN" altLang="en-US" sz="3200" dirty="0" smtClean="0"/>
              <a:t> </a:t>
            </a:r>
            <a:r>
              <a:rPr lang="en-US" altLang="zh-CN" sz="3200" dirty="0" smtClean="0"/>
              <a:t>1、</a:t>
            </a:r>
            <a:r>
              <a:rPr lang="zh-CN" altLang="en-US" sz="3200" dirty="0" smtClean="0"/>
              <a:t>增值税</a:t>
            </a:r>
            <a:endParaRPr lang="en-US" altLang="zh-CN" sz="3200" dirty="0" smtClean="0"/>
          </a:p>
          <a:p>
            <a:pPr>
              <a:buNone/>
            </a:pPr>
            <a:r>
              <a:rPr lang="en-US" altLang="zh-CN" sz="3200" dirty="0" smtClean="0">
                <a:latin typeface="微软雅黑" panose="020B0503020204020204" pitchFamily="34" charset="-122"/>
                <a:sym typeface="Wingdings" panose="05000000000000000000" pitchFamily="2" charset="2"/>
              </a:rPr>
              <a:t>   2、</a:t>
            </a:r>
            <a:r>
              <a:rPr lang="zh-CN" altLang="en-US" sz="3200" dirty="0" smtClean="0"/>
              <a:t>一般性税务处理与特殊性税务处理</a:t>
            </a:r>
            <a:endParaRPr lang="en-US" altLang="zh-CN" sz="3200" dirty="0" smtClean="0"/>
          </a:p>
          <a:p>
            <a:pPr>
              <a:buNone/>
            </a:pPr>
            <a:r>
              <a:rPr lang="en-US" altLang="zh-CN" sz="3200" dirty="0" smtClean="0">
                <a:latin typeface="微软雅黑" panose="020B0503020204020204" pitchFamily="34" charset="-122"/>
                <a:sym typeface="Wingdings" panose="05000000000000000000" pitchFamily="2" charset="2"/>
              </a:rPr>
              <a:t>   3、</a:t>
            </a:r>
            <a:r>
              <a:rPr lang="zh-CN" altLang="en-US" sz="3200" dirty="0" smtClean="0">
                <a:latin typeface="微软雅黑" panose="020B0503020204020204" pitchFamily="34" charset="-122"/>
                <a:sym typeface="Wingdings" panose="05000000000000000000" pitchFamily="2" charset="2"/>
              </a:rPr>
              <a:t>土地增值税与契税</a:t>
            </a:r>
            <a:endParaRPr lang="en-US" altLang="zh-CN" sz="3200" dirty="0" smtClean="0">
              <a:latin typeface="微软雅黑" panose="020B0503020204020204" pitchFamily="34" charset="-122"/>
              <a:sym typeface="Wingdings" panose="05000000000000000000" pitchFamily="2" charset="2"/>
            </a:endParaRPr>
          </a:p>
          <a:p>
            <a:pPr>
              <a:buNone/>
            </a:pPr>
            <a:r>
              <a:rPr lang="zh-CN" altLang="en-US" sz="2400" dirty="0" smtClean="0">
                <a:solidFill>
                  <a:srgbClr val="0070C0"/>
                </a:solidFill>
                <a:latin typeface="微软雅黑" panose="020B0503020204020204" pitchFamily="34" charset="-122"/>
                <a:sym typeface="Wingdings" panose="05000000000000000000" pitchFamily="2" charset="2"/>
              </a:rPr>
              <a:t>   财税</a:t>
            </a:r>
            <a:r>
              <a:rPr lang="en-US" altLang="zh-CN" sz="2400" dirty="0" smtClean="0">
                <a:solidFill>
                  <a:srgbClr val="0070C0"/>
                </a:solidFill>
                <a:latin typeface="微软雅黑" panose="020B0503020204020204" pitchFamily="34" charset="-122"/>
                <a:sym typeface="Wingdings" panose="05000000000000000000" pitchFamily="2" charset="2"/>
              </a:rPr>
              <a:t>2009</a:t>
            </a:r>
            <a:r>
              <a:rPr lang="zh-CN" altLang="en-US" sz="2400" dirty="0" smtClean="0">
                <a:solidFill>
                  <a:srgbClr val="0070C0"/>
                </a:solidFill>
                <a:latin typeface="微软雅黑" panose="020B0503020204020204" pitchFamily="34" charset="-122"/>
                <a:sym typeface="Wingdings" panose="05000000000000000000" pitchFamily="2" charset="2"/>
              </a:rPr>
              <a:t>年</a:t>
            </a:r>
            <a:r>
              <a:rPr lang="en-US" altLang="zh-CN" sz="2400" dirty="0" smtClean="0">
                <a:solidFill>
                  <a:srgbClr val="0070C0"/>
                </a:solidFill>
                <a:latin typeface="微软雅黑" panose="020B0503020204020204" pitchFamily="34" charset="-122"/>
                <a:sym typeface="Wingdings" panose="05000000000000000000" pitchFamily="2" charset="2"/>
              </a:rPr>
              <a:t>59</a:t>
            </a:r>
            <a:r>
              <a:rPr lang="zh-CN" altLang="en-US" sz="2400" dirty="0" smtClean="0">
                <a:solidFill>
                  <a:srgbClr val="0070C0"/>
                </a:solidFill>
                <a:latin typeface="微软雅黑" panose="020B0503020204020204" pitchFamily="34" charset="-122"/>
                <a:sym typeface="Wingdings" panose="05000000000000000000" pitchFamily="2" charset="2"/>
              </a:rPr>
              <a:t>号、</a:t>
            </a:r>
            <a:r>
              <a:rPr lang="en-US" altLang="zh-CN" sz="2400" dirty="0" smtClean="0">
                <a:solidFill>
                  <a:srgbClr val="0070C0"/>
                </a:solidFill>
                <a:latin typeface="微软雅黑" panose="020B0503020204020204" pitchFamily="34" charset="-122"/>
                <a:sym typeface="Wingdings" panose="05000000000000000000" pitchFamily="2" charset="2"/>
              </a:rPr>
              <a:t>2010</a:t>
            </a:r>
            <a:r>
              <a:rPr lang="zh-CN" altLang="en-US" sz="2400" dirty="0" smtClean="0">
                <a:solidFill>
                  <a:srgbClr val="0070C0"/>
                </a:solidFill>
                <a:latin typeface="微软雅黑" panose="020B0503020204020204" pitchFamily="34" charset="-122"/>
                <a:sym typeface="Wingdings" panose="05000000000000000000" pitchFamily="2" charset="2"/>
              </a:rPr>
              <a:t>年</a:t>
            </a:r>
            <a:r>
              <a:rPr lang="en-US" altLang="zh-CN" sz="2400" dirty="0" smtClean="0">
                <a:solidFill>
                  <a:srgbClr val="0070C0"/>
                </a:solidFill>
                <a:latin typeface="微软雅黑" panose="020B0503020204020204" pitchFamily="34" charset="-122"/>
                <a:sym typeface="Wingdings" panose="05000000000000000000" pitchFamily="2" charset="2"/>
              </a:rPr>
              <a:t>4</a:t>
            </a:r>
            <a:r>
              <a:rPr lang="zh-CN" altLang="en-US" sz="2400" dirty="0" smtClean="0">
                <a:solidFill>
                  <a:srgbClr val="0070C0"/>
                </a:solidFill>
                <a:latin typeface="微软雅黑" panose="020B0503020204020204" pitchFamily="34" charset="-122"/>
                <a:sym typeface="Wingdings" panose="05000000000000000000" pitchFamily="2" charset="2"/>
              </a:rPr>
              <a:t>号公告、财税</a:t>
            </a:r>
            <a:r>
              <a:rPr lang="en-US" altLang="zh-CN" sz="2400" dirty="0" smtClean="0">
                <a:solidFill>
                  <a:srgbClr val="0070C0"/>
                </a:solidFill>
                <a:latin typeface="微软雅黑" panose="020B0503020204020204" pitchFamily="34" charset="-122"/>
                <a:sym typeface="Wingdings" panose="05000000000000000000" pitchFamily="2" charset="2"/>
              </a:rPr>
              <a:t>2014</a:t>
            </a:r>
            <a:r>
              <a:rPr lang="zh-CN" altLang="en-US" sz="2400" dirty="0" smtClean="0">
                <a:solidFill>
                  <a:srgbClr val="0070C0"/>
                </a:solidFill>
                <a:latin typeface="微软雅黑" panose="020B0503020204020204" pitchFamily="34" charset="-122"/>
                <a:sym typeface="Wingdings" panose="05000000000000000000" pitchFamily="2" charset="2"/>
              </a:rPr>
              <a:t>年</a:t>
            </a:r>
            <a:r>
              <a:rPr lang="en-US" altLang="zh-CN" sz="2400" dirty="0" smtClean="0">
                <a:solidFill>
                  <a:srgbClr val="0070C0"/>
                </a:solidFill>
                <a:latin typeface="微软雅黑" panose="020B0503020204020204" pitchFamily="34" charset="-122"/>
                <a:sym typeface="Wingdings" panose="05000000000000000000" pitchFamily="2" charset="2"/>
              </a:rPr>
              <a:t>109</a:t>
            </a:r>
            <a:r>
              <a:rPr lang="zh-CN" altLang="en-US" sz="2400" dirty="0" smtClean="0">
                <a:solidFill>
                  <a:srgbClr val="0070C0"/>
                </a:solidFill>
                <a:latin typeface="微软雅黑" panose="020B0503020204020204" pitchFamily="34" charset="-122"/>
                <a:sym typeface="Wingdings" panose="05000000000000000000" pitchFamily="2" charset="2"/>
              </a:rPr>
              <a:t>号、财税</a:t>
            </a:r>
            <a:r>
              <a:rPr lang="en-US" altLang="zh-CN" sz="2400" dirty="0" smtClean="0">
                <a:solidFill>
                  <a:srgbClr val="0070C0"/>
                </a:solidFill>
                <a:latin typeface="微软雅黑" panose="020B0503020204020204" pitchFamily="34" charset="-122"/>
                <a:sym typeface="Wingdings" panose="05000000000000000000" pitchFamily="2" charset="2"/>
              </a:rPr>
              <a:t>2014</a:t>
            </a:r>
            <a:r>
              <a:rPr lang="zh-CN" altLang="en-US" sz="2400" dirty="0" smtClean="0">
                <a:solidFill>
                  <a:srgbClr val="0070C0"/>
                </a:solidFill>
                <a:latin typeface="微软雅黑" panose="020B0503020204020204" pitchFamily="34" charset="-122"/>
                <a:sym typeface="Wingdings" panose="05000000000000000000" pitchFamily="2" charset="2"/>
              </a:rPr>
              <a:t>年</a:t>
            </a:r>
            <a:r>
              <a:rPr lang="en-US" altLang="zh-CN" sz="2400" dirty="0" smtClean="0">
                <a:solidFill>
                  <a:srgbClr val="0070C0"/>
                </a:solidFill>
                <a:latin typeface="微软雅黑" panose="020B0503020204020204" pitchFamily="34" charset="-122"/>
                <a:sym typeface="Wingdings" panose="05000000000000000000" pitchFamily="2" charset="2"/>
              </a:rPr>
              <a:t>116</a:t>
            </a:r>
            <a:r>
              <a:rPr lang="zh-CN" altLang="en-US" sz="2400" dirty="0" smtClean="0">
                <a:solidFill>
                  <a:srgbClr val="0070C0"/>
                </a:solidFill>
                <a:latin typeface="微软雅黑" panose="020B0503020204020204" pitchFamily="34" charset="-122"/>
                <a:sym typeface="Wingdings" panose="05000000000000000000" pitchFamily="2" charset="2"/>
              </a:rPr>
              <a:t>号、</a:t>
            </a:r>
            <a:r>
              <a:rPr lang="en-US" altLang="zh-CN" sz="2400" dirty="0" smtClean="0">
                <a:solidFill>
                  <a:srgbClr val="0070C0"/>
                </a:solidFill>
                <a:latin typeface="微软雅黑" panose="020B0503020204020204" pitchFamily="34" charset="-122"/>
                <a:sym typeface="Wingdings" panose="05000000000000000000" pitchFamily="2" charset="2"/>
              </a:rPr>
              <a:t>2015</a:t>
            </a:r>
            <a:r>
              <a:rPr lang="zh-CN" altLang="en-US" sz="2400" dirty="0" smtClean="0">
                <a:solidFill>
                  <a:srgbClr val="0070C0"/>
                </a:solidFill>
                <a:latin typeface="微软雅黑" panose="020B0503020204020204" pitchFamily="34" charset="-122"/>
                <a:sym typeface="Wingdings" panose="05000000000000000000" pitchFamily="2" charset="2"/>
              </a:rPr>
              <a:t>年</a:t>
            </a:r>
            <a:r>
              <a:rPr lang="en-US" altLang="zh-CN" sz="2400" dirty="0" smtClean="0">
                <a:solidFill>
                  <a:srgbClr val="0070C0"/>
                </a:solidFill>
                <a:latin typeface="微软雅黑" panose="020B0503020204020204" pitchFamily="34" charset="-122"/>
                <a:sym typeface="Wingdings" panose="05000000000000000000" pitchFamily="2" charset="2"/>
              </a:rPr>
              <a:t>33</a:t>
            </a:r>
            <a:r>
              <a:rPr lang="zh-CN" altLang="en-US" sz="2400" dirty="0" smtClean="0">
                <a:solidFill>
                  <a:srgbClr val="0070C0"/>
                </a:solidFill>
                <a:latin typeface="微软雅黑" panose="020B0503020204020204" pitchFamily="34" charset="-122"/>
                <a:sym typeface="Wingdings" panose="05000000000000000000" pitchFamily="2" charset="2"/>
              </a:rPr>
              <a:t>号、</a:t>
            </a:r>
            <a:r>
              <a:rPr lang="en-US" altLang="zh-CN" sz="2400" dirty="0" smtClean="0">
                <a:solidFill>
                  <a:srgbClr val="0070C0"/>
                </a:solidFill>
                <a:latin typeface="微软雅黑" panose="020B0503020204020204" pitchFamily="34" charset="-122"/>
                <a:sym typeface="Wingdings" panose="05000000000000000000" pitchFamily="2" charset="2"/>
              </a:rPr>
              <a:t>40</a:t>
            </a:r>
            <a:r>
              <a:rPr lang="zh-CN" altLang="en-US" sz="2400" dirty="0" smtClean="0">
                <a:solidFill>
                  <a:srgbClr val="0070C0"/>
                </a:solidFill>
                <a:latin typeface="微软雅黑" panose="020B0503020204020204" pitchFamily="34" charset="-122"/>
                <a:sym typeface="Wingdings" panose="05000000000000000000" pitchFamily="2" charset="2"/>
              </a:rPr>
              <a:t>号、</a:t>
            </a:r>
            <a:r>
              <a:rPr lang="en-US" altLang="zh-CN" sz="2400" dirty="0" smtClean="0">
                <a:solidFill>
                  <a:srgbClr val="0070C0"/>
                </a:solidFill>
                <a:latin typeface="微软雅黑" panose="020B0503020204020204" pitchFamily="34" charset="-122"/>
                <a:sym typeface="Wingdings" panose="05000000000000000000" pitchFamily="2" charset="2"/>
              </a:rPr>
              <a:t>48</a:t>
            </a:r>
            <a:r>
              <a:rPr lang="zh-CN" altLang="en-US" sz="2400" dirty="0" smtClean="0">
                <a:solidFill>
                  <a:srgbClr val="0070C0"/>
                </a:solidFill>
                <a:latin typeface="微软雅黑" panose="020B0503020204020204" pitchFamily="34" charset="-122"/>
                <a:sym typeface="Wingdings" panose="05000000000000000000" pitchFamily="2" charset="2"/>
              </a:rPr>
              <a:t>号公告</a:t>
            </a:r>
            <a:endParaRPr lang="en-US" altLang="zh-CN" sz="2400" dirty="0" smtClean="0">
              <a:solidFill>
                <a:srgbClr val="0070C0"/>
              </a:solidFill>
              <a:latin typeface="微软雅黑" panose="020B0503020204020204" pitchFamily="34" charset="-122"/>
              <a:sym typeface="Wingdings" panose="05000000000000000000" pitchFamily="2" charset="2"/>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lgn="ctr">
              <a:buNone/>
            </a:pPr>
            <a:r>
              <a:rPr lang="zh-CN" altLang="en-US" sz="4000" dirty="0" smtClean="0">
                <a:solidFill>
                  <a:srgbClr val="1C4D7B"/>
                </a:solidFill>
                <a:latin typeface="微软雅黑" panose="020B0503020204020204" pitchFamily="34" charset="-122"/>
                <a:ea typeface="微软雅黑" panose="020B0503020204020204" pitchFamily="34" charset="-122"/>
                <a:sym typeface="+mn-ea"/>
              </a:rPr>
              <a:t>北京市关于进一步深化税收征管改革实施方案</a:t>
            </a:r>
            <a:endParaRPr lang="en-US" altLang="zh-CN" sz="4000" dirty="0" smtClean="0">
              <a:solidFill>
                <a:srgbClr val="1C4D7B"/>
              </a:solidFill>
              <a:latin typeface="微软雅黑" panose="020B0503020204020204" pitchFamily="34" charset="-122"/>
              <a:sym typeface="+mn-ea"/>
            </a:endParaRPr>
          </a:p>
          <a:p>
            <a:pPr>
              <a:buNone/>
            </a:pPr>
            <a:r>
              <a:rPr lang="zh-CN" altLang="en-US" sz="2800" dirty="0" smtClean="0">
                <a:latin typeface="微软雅黑" panose="020B0503020204020204" pitchFamily="34" charset="-122"/>
                <a:ea typeface="微软雅黑" panose="020B0503020204020204" pitchFamily="34" charset="-122"/>
                <a:sym typeface="+mn-ea"/>
              </a:rPr>
              <a:t>工作目标：</a:t>
            </a:r>
            <a:endParaRPr lang="en-US" altLang="zh-CN" sz="2800" dirty="0" smtClean="0">
              <a:latin typeface="微软雅黑" panose="020B0503020204020204" pitchFamily="34" charset="-122"/>
              <a:ea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1、2021</a:t>
            </a:r>
            <a:r>
              <a:rPr lang="zh-CN" altLang="en-US" sz="2800" dirty="0" smtClean="0">
                <a:latin typeface="微软雅黑" panose="020B0503020204020204" pitchFamily="34" charset="-122"/>
                <a:sym typeface="+mn-ea"/>
              </a:rPr>
              <a:t>年，推出</a:t>
            </a:r>
            <a:r>
              <a:rPr lang="zh-CN" altLang="en-US" sz="2800" dirty="0" smtClean="0">
                <a:latin typeface="微软雅黑" panose="020B0503020204020204" pitchFamily="34" charset="-122"/>
                <a:sym typeface="+mn-ea"/>
              </a:rPr>
              <a:t>一批流程优、体验好的亮点项目，在打造智慧北京税务上取得突破</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2、</a:t>
            </a:r>
            <a:r>
              <a:rPr lang="zh-CN" altLang="en-US" sz="2800" dirty="0" smtClean="0">
                <a:latin typeface="微软雅黑" panose="020B0503020204020204" pitchFamily="34" charset="-122"/>
                <a:sym typeface="+mn-ea"/>
              </a:rPr>
              <a:t> </a:t>
            </a:r>
            <a:r>
              <a:rPr lang="en-US" altLang="zh-CN" sz="2800" dirty="0" smtClean="0">
                <a:latin typeface="微软雅黑" panose="020B0503020204020204" pitchFamily="34" charset="-122"/>
                <a:sym typeface="+mn-ea"/>
              </a:rPr>
              <a:t>2022</a:t>
            </a:r>
            <a:r>
              <a:rPr lang="zh-CN" altLang="en-US" sz="2800" dirty="0" smtClean="0">
                <a:latin typeface="微软雅黑" panose="020B0503020204020204" pitchFamily="34" charset="-122"/>
                <a:sym typeface="+mn-ea"/>
              </a:rPr>
              <a:t>年底前，在税务执法</a:t>
            </a:r>
            <a:r>
              <a:rPr lang="zh-CN" altLang="en-US" sz="2800" dirty="0" smtClean="0">
                <a:solidFill>
                  <a:srgbClr val="FF0000"/>
                </a:solidFill>
                <a:latin typeface="微软雅黑" panose="020B0503020204020204" pitchFamily="34" charset="-122"/>
                <a:sym typeface="+mn-ea"/>
              </a:rPr>
              <a:t>规范性</a:t>
            </a:r>
            <a:r>
              <a:rPr lang="zh-CN" altLang="en-US" sz="2800" dirty="0" smtClean="0">
                <a:latin typeface="微软雅黑" panose="020B0503020204020204" pitchFamily="34" charset="-122"/>
                <a:sym typeface="+mn-ea"/>
              </a:rPr>
              <a:t>、税费服务</a:t>
            </a:r>
            <a:r>
              <a:rPr lang="zh-CN" altLang="en-US" sz="2800" dirty="0" smtClean="0">
                <a:solidFill>
                  <a:srgbClr val="FF0000"/>
                </a:solidFill>
                <a:latin typeface="微软雅黑" panose="020B0503020204020204" pitchFamily="34" charset="-122"/>
                <a:sym typeface="+mn-ea"/>
              </a:rPr>
              <a:t>便捷性</a:t>
            </a:r>
            <a:r>
              <a:rPr lang="zh-CN" altLang="en-US" sz="2800" dirty="0" smtClean="0">
                <a:latin typeface="微软雅黑" panose="020B0503020204020204" pitchFamily="34" charset="-122"/>
                <a:sym typeface="+mn-ea"/>
              </a:rPr>
              <a:t>、税务监管</a:t>
            </a:r>
            <a:r>
              <a:rPr lang="zh-CN" altLang="en-US" sz="2800" dirty="0" smtClean="0">
                <a:solidFill>
                  <a:srgbClr val="FF0000"/>
                </a:solidFill>
                <a:latin typeface="微软雅黑" panose="020B0503020204020204" pitchFamily="34" charset="-122"/>
                <a:sym typeface="+mn-ea"/>
              </a:rPr>
              <a:t>精准性</a:t>
            </a:r>
            <a:r>
              <a:rPr lang="zh-CN" altLang="en-US" sz="2800" dirty="0" smtClean="0">
                <a:latin typeface="微软雅黑" panose="020B0503020204020204" pitchFamily="34" charset="-122"/>
                <a:sym typeface="+mn-ea"/>
              </a:rPr>
              <a:t>、税收共治协同性上初步完成体系化建设，提炼试点做法，形成北京经验。</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625659"/>
            <a:ext cx="11466709" cy="5826656"/>
          </a:xfrm>
        </p:spPr>
        <p:txBody>
          <a:bodyPr>
            <a:normAutofit/>
          </a:bodyPr>
          <a:lstStyle/>
          <a:p>
            <a:pPr algn="ctr">
              <a:buNone/>
            </a:pPr>
            <a:r>
              <a:rPr lang="zh-CN" altLang="en-US" sz="3600" dirty="0" smtClean="0">
                <a:solidFill>
                  <a:srgbClr val="1C4D7B"/>
                </a:solidFill>
                <a:latin typeface="微软雅黑" panose="020B0503020204020204" pitchFamily="34" charset="-122"/>
                <a:sym typeface="+mn-ea"/>
              </a:rPr>
              <a:t>房地产</a:t>
            </a:r>
            <a:r>
              <a:rPr lang="en-US" altLang="zh-CN" sz="3600" dirty="0" smtClean="0">
                <a:solidFill>
                  <a:srgbClr val="1C4D7B"/>
                </a:solidFill>
                <a:latin typeface="微软雅黑" panose="020B0503020204020204" pitchFamily="34" charset="-122"/>
                <a:sym typeface="+mn-ea"/>
              </a:rPr>
              <a:t>-</a:t>
            </a:r>
            <a:r>
              <a:rPr lang="zh-CN" altLang="en-US" sz="3600" dirty="0" smtClean="0">
                <a:solidFill>
                  <a:srgbClr val="1C4D7B"/>
                </a:solidFill>
                <a:latin typeface="微软雅黑" panose="020B0503020204020204" pitchFamily="34" charset="-122"/>
                <a:sym typeface="+mn-ea"/>
              </a:rPr>
              <a:t>土地增值税</a:t>
            </a:r>
            <a:endParaRPr lang="zh-CN" altLang="en-US" sz="3600" dirty="0" smtClean="0">
              <a:solidFill>
                <a:srgbClr val="1C4D7B"/>
              </a:solidFill>
              <a:latin typeface="微软雅黑" panose="020B0503020204020204" pitchFamily="34" charset="-122"/>
              <a:sym typeface="+mn-ea"/>
            </a:endParaRPr>
          </a:p>
          <a:p>
            <a:pPr>
              <a:buNone/>
            </a:pPr>
            <a:r>
              <a:rPr lang="zh-CN" altLang="en-US" sz="3200" dirty="0" smtClean="0"/>
              <a:t>  </a:t>
            </a:r>
            <a:r>
              <a:rPr lang="zh-CN" altLang="en-US" sz="3200" dirty="0" smtClean="0"/>
              <a:t> </a:t>
            </a:r>
            <a:r>
              <a:rPr lang="en-US" altLang="zh-CN" sz="3200" dirty="0" smtClean="0"/>
              <a:t>1、</a:t>
            </a:r>
            <a:r>
              <a:rPr lang="zh-CN" altLang="en-US" sz="3200" dirty="0" smtClean="0"/>
              <a:t>清算对象划分</a:t>
            </a:r>
            <a:endParaRPr lang="en-US" altLang="zh-CN" sz="3200" dirty="0" smtClean="0"/>
          </a:p>
          <a:p>
            <a:pPr>
              <a:buNone/>
            </a:pPr>
            <a:r>
              <a:rPr lang="en-US" altLang="zh-CN" sz="3200" dirty="0" smtClean="0">
                <a:sym typeface="Wingdings" panose="05000000000000000000" pitchFamily="2" charset="2"/>
              </a:rPr>
              <a:t>   2、</a:t>
            </a:r>
            <a:r>
              <a:rPr lang="zh-CN" altLang="en-US" sz="3200" dirty="0" smtClean="0">
                <a:sym typeface="Wingdings" panose="05000000000000000000" pitchFamily="2" charset="2"/>
              </a:rPr>
              <a:t>收入、开发成本审核</a:t>
            </a:r>
            <a:endParaRPr lang="en-US" altLang="zh-CN" sz="3200" dirty="0" smtClean="0">
              <a:sym typeface="Wingdings" panose="05000000000000000000" pitchFamily="2" charset="2"/>
            </a:endParaRPr>
          </a:p>
          <a:p>
            <a:pPr>
              <a:buNone/>
            </a:pPr>
            <a:r>
              <a:rPr lang="en-US" altLang="zh-CN" sz="3200" dirty="0" smtClean="0">
                <a:sym typeface="Wingdings" panose="05000000000000000000" pitchFamily="2" charset="2"/>
              </a:rPr>
              <a:t>   3、</a:t>
            </a:r>
            <a:r>
              <a:rPr lang="zh-CN" altLang="en-US" sz="3200" dirty="0" smtClean="0">
                <a:sym typeface="Wingdings" panose="05000000000000000000" pitchFamily="2" charset="2"/>
              </a:rPr>
              <a:t>普通住宅的认定</a:t>
            </a:r>
            <a:endParaRPr lang="en-US" altLang="zh-CN" sz="3200" dirty="0" smtClean="0">
              <a:sym typeface="Wingdings" panose="05000000000000000000" pitchFamily="2" charset="2"/>
            </a:endParaRPr>
          </a:p>
          <a:p>
            <a:pPr>
              <a:buNone/>
            </a:pPr>
            <a:r>
              <a:rPr lang="en-US" altLang="zh-CN" sz="3200" dirty="0" smtClean="0">
                <a:sym typeface="Wingdings" panose="05000000000000000000" pitchFamily="2" charset="2"/>
              </a:rPr>
              <a:t> </a:t>
            </a:r>
            <a:r>
              <a:rPr lang="en-US" altLang="zh-CN" sz="3200" dirty="0" smtClean="0">
                <a:sym typeface="Wingdings" panose="05000000000000000000" pitchFamily="2" charset="2"/>
              </a:rPr>
              <a:t>  4、</a:t>
            </a:r>
            <a:r>
              <a:rPr lang="zh-CN" altLang="en-US" sz="3200" dirty="0" smtClean="0">
                <a:sym typeface="Wingdings" panose="05000000000000000000" pitchFamily="2" charset="2"/>
              </a:rPr>
              <a:t>核定征税</a:t>
            </a:r>
            <a:endParaRPr lang="en-US" altLang="zh-CN" sz="3200" dirty="0" smtClean="0">
              <a:sym typeface="Wingdings" panose="05000000000000000000" pitchFamily="2" charset="2"/>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857956"/>
            <a:ext cx="11466709" cy="4899377"/>
          </a:xfrm>
        </p:spPr>
        <p:txBody>
          <a:bodyPr>
            <a:normAutofit/>
          </a:bodyPr>
          <a:lstStyle/>
          <a:p>
            <a:pPr algn="ctr">
              <a:buNone/>
            </a:pPr>
            <a:r>
              <a:rPr lang="zh-CN" altLang="en-US" sz="4800" dirty="0" smtClean="0">
                <a:solidFill>
                  <a:srgbClr val="1C4D7B"/>
                </a:solidFill>
                <a:latin typeface="微软雅黑" panose="020B0503020204020204" pitchFamily="34" charset="-122"/>
                <a:sym typeface="+mn-ea"/>
              </a:rPr>
              <a:t>税务风险管理体系</a:t>
            </a:r>
            <a:endParaRPr lang="en-US" altLang="zh-CN" sz="4800" dirty="0" smtClean="0">
              <a:solidFill>
                <a:srgbClr val="1C4D7B"/>
              </a:solidFill>
              <a:latin typeface="微软雅黑" panose="020B0503020204020204" pitchFamily="34" charset="-122"/>
              <a:sym typeface="+mn-ea"/>
            </a:endParaRPr>
          </a:p>
          <a:p>
            <a:pPr>
              <a:buNone/>
            </a:pPr>
            <a:r>
              <a:rPr lang="en-US" altLang="zh-CN" sz="2800" dirty="0" smtClean="0"/>
              <a:t>1、</a:t>
            </a:r>
            <a:r>
              <a:rPr lang="zh-CN" altLang="en-US" sz="2800" dirty="0" smtClean="0"/>
              <a:t>税务风险管理组织机构、岗位和职责</a:t>
            </a:r>
            <a:endParaRPr lang="zh-CN" altLang="en-US" sz="2800" dirty="0" smtClean="0"/>
          </a:p>
          <a:p>
            <a:pPr>
              <a:buNone/>
            </a:pPr>
            <a:r>
              <a:rPr lang="en-US" altLang="zh-CN" sz="2800" dirty="0" smtClean="0"/>
              <a:t>2、</a:t>
            </a:r>
            <a:r>
              <a:rPr lang="zh-CN" altLang="en-US" sz="2800" dirty="0" smtClean="0"/>
              <a:t>税务风险识别和评估的机制和方法</a:t>
            </a:r>
            <a:endParaRPr lang="zh-CN" altLang="en-US" sz="2800" dirty="0" smtClean="0"/>
          </a:p>
          <a:p>
            <a:pPr>
              <a:buNone/>
            </a:pPr>
            <a:r>
              <a:rPr lang="en-US" altLang="zh-CN" sz="2800" dirty="0" smtClean="0"/>
              <a:t>3、</a:t>
            </a:r>
            <a:r>
              <a:rPr lang="zh-CN" altLang="en-US" sz="2800" dirty="0" smtClean="0"/>
              <a:t>税务风险控制和应对的机制和措施</a:t>
            </a:r>
            <a:endParaRPr lang="zh-CN" altLang="en-US" sz="2800" dirty="0" smtClean="0"/>
          </a:p>
          <a:p>
            <a:pPr>
              <a:buNone/>
            </a:pPr>
            <a:r>
              <a:rPr lang="en-US" altLang="zh-CN" sz="2800" dirty="0" smtClean="0"/>
              <a:t>4、</a:t>
            </a:r>
            <a:r>
              <a:rPr lang="zh-CN" altLang="en-US" sz="2800" dirty="0" smtClean="0"/>
              <a:t>税务信息管理体系和沟通机制</a:t>
            </a:r>
            <a:endParaRPr lang="zh-CN" altLang="en-US" sz="2800" dirty="0" smtClean="0"/>
          </a:p>
          <a:p>
            <a:pPr>
              <a:buNone/>
            </a:pPr>
            <a:r>
              <a:rPr lang="en-US" altLang="zh-CN" sz="2800" dirty="0" smtClean="0"/>
              <a:t>5、</a:t>
            </a:r>
            <a:r>
              <a:rPr lang="zh-CN" altLang="en-US" sz="2800" dirty="0" smtClean="0"/>
              <a:t>税务风险管理的监督和改进机制</a:t>
            </a:r>
            <a:endParaRPr lang="zh-CN" altLang="en-US" sz="2800" dirty="0" smtClean="0"/>
          </a:p>
          <a:p>
            <a:pPr>
              <a:buNone/>
            </a:pP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696532" y="818841"/>
            <a:ext cx="10515600" cy="4588228"/>
          </a:xfrm>
        </p:spPr>
        <p:txBody>
          <a:bodyPr>
            <a:noAutofit/>
          </a:bodyPr>
          <a:lstStyle/>
          <a:p>
            <a:pPr marL="342900" indent="-342900" algn="ctr">
              <a:buNone/>
            </a:pPr>
            <a:endParaRPr lang="en-US" altLang="zh-CN" sz="3200" dirty="0" smtClean="0"/>
          </a:p>
          <a:p>
            <a:pPr marL="342900" indent="-342900" algn="ctr">
              <a:buNone/>
            </a:pPr>
            <a:r>
              <a:rPr lang="zh-CN" altLang="en-US" sz="3200" dirty="0" smtClean="0"/>
              <a:t>路漫漫其修远兮，吾将上下而求索。</a:t>
            </a:r>
            <a:endParaRPr lang="en-US" altLang="zh-CN" sz="3200" dirty="0" smtClean="0"/>
          </a:p>
          <a:p>
            <a:pPr marL="342900" indent="-342900" algn="ctr">
              <a:buNone/>
            </a:pPr>
            <a:endParaRPr lang="en-US" altLang="zh-CN" sz="3200" dirty="0" smtClean="0"/>
          </a:p>
          <a:p>
            <a:pPr marL="342900" indent="-342900" algn="ctr">
              <a:buNone/>
            </a:pPr>
            <a:r>
              <a:rPr lang="zh-CN" altLang="en-US" sz="3200" dirty="0" smtClean="0"/>
              <a:t>冯辉：</a:t>
            </a:r>
            <a:r>
              <a:rPr lang="en-US" altLang="zh-CN" sz="3200" dirty="0" smtClean="0"/>
              <a:t>13146255054</a:t>
            </a:r>
            <a:endParaRPr lang="en-US" altLang="zh-CN" sz="3200" dirty="0" smtClean="0"/>
          </a:p>
          <a:p>
            <a:pPr marL="342900" indent="-342900" algn="ctr">
              <a:buNone/>
            </a:pPr>
            <a:endParaRPr lang="en-US" altLang="zh-CN" sz="2800" dirty="0" smtClean="0"/>
          </a:p>
          <a:p>
            <a:pPr marL="342900" indent="-342900" algn="ctr">
              <a:buNone/>
            </a:pPr>
            <a:r>
              <a:rPr lang="en-US" altLang="zh-CN" sz="2800" dirty="0" smtClean="0"/>
              <a:t>                   </a:t>
            </a:r>
            <a:endParaRPr lang="en-US" altLang="zh-CN" sz="2800" dirty="0" smtClean="0"/>
          </a:p>
          <a:p>
            <a:pPr marL="342900" indent="-342900" algn="ctr">
              <a:buNone/>
            </a:pPr>
            <a:endParaRPr lang="zh-CN" altLang="en-US" sz="2800" dirty="0" smtClean="0">
              <a:latin typeface="+mn-ea"/>
              <a:ea typeface="+mn-ea"/>
              <a:cs typeface="华文中宋" panose="02010600040101010101"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a:bodyPr>
          <a:lstStyle/>
          <a:p>
            <a:pPr>
              <a:buNone/>
            </a:pP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3、2023</a:t>
            </a:r>
            <a:r>
              <a:rPr lang="zh-CN" altLang="en-US" sz="2800" dirty="0" smtClean="0">
                <a:latin typeface="微软雅黑" panose="020B0503020204020204" pitchFamily="34" charset="-122"/>
                <a:sym typeface="+mn-ea"/>
              </a:rPr>
              <a:t>年底前，高质量建成税务执法</a:t>
            </a:r>
            <a:r>
              <a:rPr lang="zh-CN" altLang="en-US" sz="2800" dirty="0" smtClean="0">
                <a:solidFill>
                  <a:srgbClr val="FF0000"/>
                </a:solidFill>
                <a:latin typeface="微软雅黑" panose="020B0503020204020204" pitchFamily="34" charset="-122"/>
                <a:sym typeface="+mn-ea"/>
              </a:rPr>
              <a:t>新体系</a:t>
            </a:r>
            <a:r>
              <a:rPr lang="zh-CN" altLang="en-US" sz="2800" dirty="0" smtClean="0">
                <a:latin typeface="微软雅黑" panose="020B0503020204020204" pitchFamily="34" charset="-122"/>
                <a:sym typeface="+mn-ea"/>
              </a:rPr>
              <a:t>、税费服务新体系、税务监管新体系、税收共治新体系</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zh-CN" altLang="en-US" sz="2800" dirty="0" smtClean="0">
                <a:latin typeface="微软雅黑" panose="020B0503020204020204" pitchFamily="34" charset="-122"/>
                <a:sym typeface="+mn-ea"/>
              </a:rPr>
              <a:t> </a:t>
            </a:r>
            <a:r>
              <a:rPr lang="en-US" altLang="zh-CN" sz="2800" dirty="0" smtClean="0">
                <a:latin typeface="微软雅黑" panose="020B0503020204020204" pitchFamily="34" charset="-122"/>
                <a:sym typeface="+mn-ea"/>
              </a:rPr>
              <a:t>4</a:t>
            </a:r>
            <a:r>
              <a:rPr lang="zh-CN" altLang="en-US" sz="2800" dirty="0" smtClean="0">
                <a:latin typeface="微软雅黑" panose="020B0503020204020204" pitchFamily="34" charset="-122"/>
                <a:sym typeface="+mn-ea"/>
              </a:rPr>
              <a:t>、</a:t>
            </a:r>
            <a:r>
              <a:rPr lang="en-US" altLang="zh-CN" sz="2800" dirty="0" smtClean="0">
                <a:latin typeface="微软雅黑" panose="020B0503020204020204" pitchFamily="34" charset="-122"/>
                <a:sym typeface="+mn-ea"/>
              </a:rPr>
              <a:t>2025</a:t>
            </a:r>
            <a:r>
              <a:rPr lang="zh-CN" altLang="en-US" sz="2800" dirty="0" smtClean="0">
                <a:latin typeface="微软雅黑" panose="020B0503020204020204" pitchFamily="34" charset="-122"/>
                <a:sym typeface="+mn-ea"/>
              </a:rPr>
              <a:t>年底前，建成功能强大的</a:t>
            </a:r>
            <a:r>
              <a:rPr lang="zh-CN" altLang="en-US" sz="2800" dirty="0" smtClean="0">
                <a:solidFill>
                  <a:srgbClr val="FF0000"/>
                </a:solidFill>
                <a:latin typeface="微软雅黑" panose="020B0503020204020204" pitchFamily="34" charset="-122"/>
                <a:sym typeface="+mn-ea"/>
              </a:rPr>
              <a:t>智慧北京税务</a:t>
            </a:r>
            <a:r>
              <a:rPr lang="zh-CN" altLang="en-US" sz="2800" dirty="0" smtClean="0">
                <a:latin typeface="微软雅黑" panose="020B0503020204020204" pitchFamily="34" charset="-122"/>
                <a:sym typeface="+mn-ea"/>
              </a:rPr>
              <a:t>，服务首都“四个中心”功能建设，通过技术、业务和组织变革，全方位提高税务执法、服务、监管、共治能力。</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fontScale="92500" lnSpcReduction="20000"/>
          </a:bodyPr>
          <a:lstStyle/>
          <a:p>
            <a:pPr algn="ctr">
              <a:buNone/>
            </a:pPr>
            <a:r>
              <a:rPr lang="zh-CN" altLang="en-US" sz="4000" dirty="0" smtClean="0">
                <a:solidFill>
                  <a:srgbClr val="1C4D7B"/>
                </a:solidFill>
                <a:latin typeface="微软雅黑" panose="020B0503020204020204" pitchFamily="34" charset="-122"/>
                <a:sym typeface="+mn-ea"/>
              </a:rPr>
              <a:t>主要工作任务</a:t>
            </a:r>
            <a:endParaRPr lang="en-US" altLang="zh-CN" sz="4000" dirty="0" smtClean="0">
              <a:solidFill>
                <a:srgbClr val="1C4D7B"/>
              </a:solidFill>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1、</a:t>
            </a:r>
            <a:r>
              <a:rPr lang="zh-CN" altLang="en-US" sz="2800" dirty="0" smtClean="0">
                <a:latin typeface="微软雅黑" panose="020B0503020204020204" pitchFamily="34" charset="-122"/>
                <a:sym typeface="+mn-ea"/>
              </a:rPr>
              <a:t>积极</a:t>
            </a:r>
            <a:r>
              <a:rPr lang="zh-CN" altLang="en-US" sz="2800" dirty="0" smtClean="0">
                <a:latin typeface="微软雅黑" panose="020B0503020204020204" pitchFamily="34" charset="-122"/>
                <a:sym typeface="+mn-ea"/>
              </a:rPr>
              <a:t>推进智慧税务建设。通过税务执法、服务、监管、共治一体集成，深入推进对纳税人缴费人行为的</a:t>
            </a:r>
            <a:r>
              <a:rPr lang="zh-CN" altLang="en-US" sz="2800" dirty="0" smtClean="0">
                <a:solidFill>
                  <a:srgbClr val="FF0000"/>
                </a:solidFill>
                <a:latin typeface="微软雅黑" panose="020B0503020204020204" pitchFamily="34" charset="-122"/>
                <a:sym typeface="+mn-ea"/>
              </a:rPr>
              <a:t>自动分析</a:t>
            </a:r>
            <a:r>
              <a:rPr lang="zh-CN" altLang="en-US" sz="2800" dirty="0" smtClean="0">
                <a:solidFill>
                  <a:srgbClr val="FF0000"/>
                </a:solidFill>
                <a:latin typeface="微软雅黑" panose="020B0503020204020204" pitchFamily="34" charset="-122"/>
                <a:sym typeface="+mn-ea"/>
              </a:rPr>
              <a:t>管理</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2、</a:t>
            </a:r>
            <a:r>
              <a:rPr lang="zh-CN" altLang="en-US" sz="2800" dirty="0" smtClean="0">
                <a:latin typeface="微软雅黑" panose="020B0503020204020204" pitchFamily="34" charset="-122"/>
                <a:sym typeface="+mn-ea"/>
              </a:rPr>
              <a:t>建立市级部门间涉税涉费</a:t>
            </a:r>
            <a:r>
              <a:rPr lang="zh-CN" altLang="en-US" sz="2800" dirty="0" smtClean="0">
                <a:solidFill>
                  <a:srgbClr val="FF0000"/>
                </a:solidFill>
                <a:latin typeface="微软雅黑" panose="020B0503020204020204" pitchFamily="34" charset="-122"/>
                <a:sym typeface="+mn-ea"/>
              </a:rPr>
              <a:t>数据共享</a:t>
            </a:r>
            <a:r>
              <a:rPr lang="zh-CN" altLang="en-US" sz="2800" dirty="0" smtClean="0">
                <a:latin typeface="微软雅黑" panose="020B0503020204020204" pitchFamily="34" charset="-122"/>
                <a:sym typeface="+mn-ea"/>
              </a:rPr>
              <a:t>机制，推进税务部门与北京市大数据平台有效对接，依法保障涉税涉费必要信息获取</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ea typeface="微软雅黑" panose="020B0503020204020204" pitchFamily="34" charset="-122"/>
                <a:sym typeface="+mn-ea"/>
              </a:rPr>
              <a:t>3、</a:t>
            </a:r>
            <a:r>
              <a:rPr lang="zh-CN" altLang="en-US" sz="2800" dirty="0" smtClean="0">
                <a:latin typeface="微软雅黑" panose="020B0503020204020204" pitchFamily="34" charset="-122"/>
                <a:sym typeface="+mn-ea"/>
              </a:rPr>
              <a:t>深化</a:t>
            </a:r>
            <a:r>
              <a:rPr lang="zh-CN" altLang="en-US" sz="2800" dirty="0" smtClean="0">
                <a:solidFill>
                  <a:srgbClr val="FF0000"/>
                </a:solidFill>
                <a:latin typeface="微软雅黑" panose="020B0503020204020204" pitchFamily="34" charset="-122"/>
                <a:sym typeface="+mn-ea"/>
              </a:rPr>
              <a:t>大数据应用</a:t>
            </a:r>
            <a:r>
              <a:rPr lang="zh-CN" altLang="en-US" sz="2800" dirty="0" smtClean="0">
                <a:latin typeface="微软雅黑" panose="020B0503020204020204" pitchFamily="34" charset="-122"/>
                <a:sym typeface="+mn-ea"/>
              </a:rPr>
              <a:t>。通过自然人税费信息</a:t>
            </a:r>
            <a:r>
              <a:rPr lang="zh-CN" altLang="en-US" sz="2800" dirty="0" smtClean="0">
                <a:solidFill>
                  <a:srgbClr val="FF0000"/>
                </a:solidFill>
                <a:latin typeface="微软雅黑" panose="020B0503020204020204" pitchFamily="34" charset="-122"/>
                <a:sym typeface="+mn-ea"/>
              </a:rPr>
              <a:t>“一人式”集成</a:t>
            </a:r>
            <a:r>
              <a:rPr lang="zh-CN" altLang="en-US" sz="2800" dirty="0" smtClean="0">
                <a:latin typeface="微软雅黑" panose="020B0503020204020204" pitchFamily="34" charset="-122"/>
                <a:sym typeface="+mn-ea"/>
              </a:rPr>
              <a:t>、法人税费信息</a:t>
            </a:r>
            <a:r>
              <a:rPr lang="zh-CN" altLang="en-US" sz="2800" dirty="0" smtClean="0">
                <a:solidFill>
                  <a:srgbClr val="FF0000"/>
                </a:solidFill>
                <a:latin typeface="微软雅黑" panose="020B0503020204020204" pitchFamily="34" charset="-122"/>
                <a:sym typeface="+mn-ea"/>
              </a:rPr>
              <a:t>“一户式”</a:t>
            </a:r>
            <a:r>
              <a:rPr lang="zh-CN" altLang="en-US" sz="2800" dirty="0" smtClean="0">
                <a:latin typeface="微软雅黑" panose="020B0503020204020204" pitchFamily="34" charset="-122"/>
                <a:sym typeface="+mn-ea"/>
              </a:rPr>
              <a:t>集成，建立</a:t>
            </a:r>
            <a:r>
              <a:rPr lang="zh-CN" altLang="en-US" sz="2800" dirty="0" smtClean="0">
                <a:solidFill>
                  <a:srgbClr val="FF0000"/>
                </a:solidFill>
                <a:latin typeface="微软雅黑" panose="020B0503020204020204" pitchFamily="34" charset="-122"/>
                <a:sym typeface="+mn-ea"/>
              </a:rPr>
              <a:t>税收样本库</a:t>
            </a:r>
            <a:r>
              <a:rPr lang="zh-CN" altLang="en-US" sz="2800" dirty="0" smtClean="0">
                <a:latin typeface="微软雅黑" panose="020B0503020204020204" pitchFamily="34" charset="-122"/>
                <a:sym typeface="+mn-ea"/>
              </a:rPr>
              <a:t>，激活数据灵性，探索数据和算法赋能，按照税费主体、经营交易或申报纳税等不同场景开展专题分析，共同推进本市财源、税源建设，服务科学决策。</a:t>
            </a:r>
            <a:endParaRPr lang="en-US" altLang="zh-CN" sz="2800" dirty="0" smtClean="0">
              <a:latin typeface="微软雅黑" panose="020B0503020204020204" pitchFamily="34" charset="-122"/>
              <a:ea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lnSpcReduction="10000"/>
          </a:bodyPr>
          <a:lstStyle/>
          <a:p>
            <a:pPr>
              <a:buNone/>
            </a:pP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4、</a:t>
            </a:r>
            <a:r>
              <a:rPr lang="zh-CN" altLang="en-US" sz="2800" dirty="0" smtClean="0">
                <a:latin typeface="微软雅黑" panose="020B0503020204020204" pitchFamily="34" charset="-122"/>
                <a:sym typeface="+mn-ea"/>
              </a:rPr>
              <a:t>深化</a:t>
            </a:r>
            <a:r>
              <a:rPr lang="zh-CN" altLang="en-US" sz="2800" dirty="0" smtClean="0">
                <a:solidFill>
                  <a:srgbClr val="FF0000"/>
                </a:solidFill>
                <a:latin typeface="微软雅黑" panose="020B0503020204020204" pitchFamily="34" charset="-122"/>
                <a:sym typeface="+mn-ea"/>
              </a:rPr>
              <a:t>区块链</a:t>
            </a:r>
            <a:r>
              <a:rPr lang="zh-CN" altLang="en-US" sz="2800" dirty="0" smtClean="0">
                <a:latin typeface="微软雅黑" panose="020B0503020204020204" pitchFamily="34" charset="-122"/>
                <a:sym typeface="+mn-ea"/>
              </a:rPr>
              <a:t>技术应用。建立“区块链</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应用场景”协同联动机制，依托新技术实现“智敏保障”。推进区块链技术在</a:t>
            </a:r>
            <a:r>
              <a:rPr lang="zh-CN" altLang="en-US" sz="2800" dirty="0" smtClean="0">
                <a:solidFill>
                  <a:srgbClr val="FF0000"/>
                </a:solidFill>
                <a:latin typeface="微软雅黑" panose="020B0503020204020204" pitchFamily="34" charset="-122"/>
                <a:sym typeface="+mn-ea"/>
              </a:rPr>
              <a:t>不动产登记、社会保险费和非税收入征收</a:t>
            </a:r>
            <a:r>
              <a:rPr lang="zh-CN" altLang="en-US" sz="2800" dirty="0" smtClean="0">
                <a:latin typeface="微软雅黑" panose="020B0503020204020204" pitchFamily="34" charset="-122"/>
                <a:sym typeface="+mn-ea"/>
              </a:rPr>
              <a:t>等方面的应用，实现数据自动上链、多方</a:t>
            </a:r>
            <a:r>
              <a:rPr lang="zh-CN" altLang="en-US" sz="2800" dirty="0" smtClean="0">
                <a:latin typeface="微软雅黑" panose="020B0503020204020204" pitchFamily="34" charset="-122"/>
                <a:sym typeface="+mn-ea"/>
              </a:rPr>
              <a:t>共享，提升事前事中事后监管水平。</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5、</a:t>
            </a:r>
            <a:r>
              <a:rPr lang="zh-CN" altLang="en-US" sz="2800" dirty="0" smtClean="0">
                <a:latin typeface="微软雅黑" panose="020B0503020204020204" pitchFamily="34" charset="-122"/>
                <a:sym typeface="+mn-ea"/>
              </a:rPr>
              <a:t>探索</a:t>
            </a:r>
            <a:r>
              <a:rPr lang="zh-CN" altLang="en-US" sz="2800" dirty="0" smtClean="0">
                <a:solidFill>
                  <a:srgbClr val="FF0000"/>
                </a:solidFill>
                <a:latin typeface="微软雅黑" panose="020B0503020204020204" pitchFamily="34" charset="-122"/>
                <a:sym typeface="+mn-ea"/>
              </a:rPr>
              <a:t>地理信息系统</a:t>
            </a:r>
            <a:r>
              <a:rPr lang="zh-CN" altLang="en-US" sz="2800" dirty="0" smtClean="0">
                <a:latin typeface="微软雅黑" panose="020B0503020204020204" pitchFamily="34" charset="-122"/>
                <a:sym typeface="+mn-ea"/>
              </a:rPr>
              <a:t>应用。建立“</a:t>
            </a:r>
            <a:r>
              <a:rPr lang="en-US" altLang="zh-CN" sz="2800" dirty="0" smtClean="0">
                <a:latin typeface="微软雅黑" panose="020B0503020204020204" pitchFamily="34" charset="-122"/>
                <a:sym typeface="+mn-ea"/>
              </a:rPr>
              <a:t>GIS+</a:t>
            </a:r>
            <a:r>
              <a:rPr lang="zh-CN" altLang="en-US" sz="2800" dirty="0" smtClean="0">
                <a:latin typeface="微软雅黑" panose="020B0503020204020204" pitchFamily="34" charset="-122"/>
                <a:sym typeface="+mn-ea"/>
              </a:rPr>
              <a:t>房屋土地”协同联动机制，实现智能决策。聚焦楼宇经济、房地产等方面，实现</a:t>
            </a:r>
            <a:r>
              <a:rPr lang="zh-CN" altLang="en-US" sz="2800" dirty="0" smtClean="0">
                <a:solidFill>
                  <a:srgbClr val="FF0000"/>
                </a:solidFill>
                <a:latin typeface="微软雅黑" panose="020B0503020204020204" pitchFamily="34" charset="-122"/>
                <a:sym typeface="+mn-ea"/>
              </a:rPr>
              <a:t>“一房式”“一地式”</a:t>
            </a:r>
            <a:r>
              <a:rPr lang="zh-CN" altLang="en-US" sz="2800" dirty="0" smtClean="0">
                <a:latin typeface="微软雅黑" panose="020B0503020204020204" pitchFamily="34" charset="-122"/>
                <a:sym typeface="+mn-ea"/>
              </a:rPr>
              <a:t>的房地产行业税源链条式管理</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fontScale="85000" lnSpcReduction="20000"/>
          </a:bodyPr>
          <a:lstStyle/>
          <a:p>
            <a:pPr>
              <a:buNone/>
            </a:pP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6、</a:t>
            </a:r>
            <a:r>
              <a:rPr lang="zh-CN" altLang="en-US" sz="2800" dirty="0" smtClean="0">
                <a:latin typeface="微软雅黑" panose="020B0503020204020204" pitchFamily="34" charset="-122"/>
                <a:sym typeface="+mn-ea"/>
              </a:rPr>
              <a:t>落实</a:t>
            </a:r>
            <a:r>
              <a:rPr lang="zh-CN" altLang="en-US" sz="2800" dirty="0" smtClean="0">
                <a:solidFill>
                  <a:srgbClr val="FF0000"/>
                </a:solidFill>
                <a:latin typeface="微软雅黑" panose="020B0503020204020204" pitchFamily="34" charset="-122"/>
                <a:sym typeface="+mn-ea"/>
              </a:rPr>
              <a:t>发票电子化改革</a:t>
            </a:r>
            <a:r>
              <a:rPr lang="zh-CN" altLang="en-US" sz="2800" dirty="0" smtClean="0">
                <a:latin typeface="微软雅黑" panose="020B0503020204020204" pitchFamily="34" charset="-122"/>
                <a:sym typeface="+mn-ea"/>
              </a:rPr>
              <a:t>任务。借力发票电子化改革，推进税务领域数字化转型升级。上线应用全国统一的电子发票服务平台，</a:t>
            </a:r>
            <a:r>
              <a:rPr lang="en-US" altLang="zh-CN" sz="2800" dirty="0" smtClean="0">
                <a:latin typeface="微软雅黑" panose="020B0503020204020204" pitchFamily="34" charset="-122"/>
                <a:sym typeface="+mn-ea"/>
              </a:rPr>
              <a:t>24</a:t>
            </a:r>
            <a:r>
              <a:rPr lang="zh-CN" altLang="en-US" sz="2800" dirty="0" smtClean="0">
                <a:latin typeface="微软雅黑" panose="020B0503020204020204" pitchFamily="34" charset="-122"/>
                <a:sym typeface="+mn-ea"/>
              </a:rPr>
              <a:t>小时在线免费为纳税人提供电子发票申领、开具、交付、查验等服务</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7</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不断</a:t>
            </a:r>
            <a:r>
              <a:rPr lang="zh-CN" altLang="en-US" sz="2800" dirty="0" smtClean="0">
                <a:latin typeface="微软雅黑" panose="020B0503020204020204" pitchFamily="34" charset="-122"/>
                <a:sym typeface="+mn-ea"/>
              </a:rPr>
              <a:t>提升税务</a:t>
            </a:r>
            <a:r>
              <a:rPr lang="zh-CN" altLang="en-US" sz="2800" dirty="0" smtClean="0">
                <a:solidFill>
                  <a:srgbClr val="FF0000"/>
                </a:solidFill>
                <a:latin typeface="微软雅黑" panose="020B0503020204020204" pitchFamily="34" charset="-122"/>
                <a:sym typeface="+mn-ea"/>
              </a:rPr>
              <a:t>执法精确度</a:t>
            </a:r>
            <a:r>
              <a:rPr lang="zh-CN" altLang="en-US" sz="2800" dirty="0" smtClean="0">
                <a:latin typeface="微软雅黑" panose="020B0503020204020204" pitchFamily="34" charset="-122"/>
                <a:sym typeface="+mn-ea"/>
              </a:rPr>
              <a:t>。创新执法方式，提高税法遵从度。开展税务稽查“说理式执法”，体现执法温度。以“</a:t>
            </a:r>
            <a:r>
              <a:rPr lang="zh-CN" altLang="en-US" sz="2800" dirty="0" smtClean="0">
                <a:solidFill>
                  <a:srgbClr val="FF0000"/>
                </a:solidFill>
                <a:latin typeface="微软雅黑" panose="020B0503020204020204" pitchFamily="34" charset="-122"/>
                <a:sym typeface="+mn-ea"/>
              </a:rPr>
              <a:t>信用</a:t>
            </a:r>
            <a:r>
              <a:rPr lang="en-US" altLang="zh-CN" sz="2800" dirty="0" smtClean="0">
                <a:solidFill>
                  <a:srgbClr val="FF0000"/>
                </a:solidFill>
                <a:latin typeface="微软雅黑" panose="020B0503020204020204" pitchFamily="34" charset="-122"/>
                <a:sym typeface="+mn-ea"/>
              </a:rPr>
              <a:t>+</a:t>
            </a:r>
            <a:r>
              <a:rPr lang="zh-CN" altLang="en-US" sz="2800" dirty="0" smtClean="0">
                <a:solidFill>
                  <a:srgbClr val="FF0000"/>
                </a:solidFill>
                <a:latin typeface="微软雅黑" panose="020B0503020204020204" pitchFamily="34" charset="-122"/>
                <a:sym typeface="+mn-ea"/>
              </a:rPr>
              <a:t>风险”</a:t>
            </a:r>
            <a:r>
              <a:rPr lang="zh-CN" altLang="en-US" sz="2800" dirty="0" smtClean="0">
                <a:latin typeface="微软雅黑" panose="020B0503020204020204" pitchFamily="34" charset="-122"/>
                <a:sym typeface="+mn-ea"/>
              </a:rPr>
              <a:t>机制为基础，对中高风险纳税人实施精准执法，避免人为干预。依法准确把握一般涉税违法与涉税犯罪的界限，做到</a:t>
            </a:r>
            <a:r>
              <a:rPr lang="zh-CN" altLang="en-US" sz="2800" dirty="0" smtClean="0">
                <a:solidFill>
                  <a:srgbClr val="FF0000"/>
                </a:solidFill>
                <a:latin typeface="微软雅黑" panose="020B0503020204020204" pitchFamily="34" charset="-122"/>
                <a:sym typeface="+mn-ea"/>
              </a:rPr>
              <a:t>罚当其责</a:t>
            </a:r>
            <a:r>
              <a:rPr lang="zh-CN" altLang="en-US" sz="2800" dirty="0" smtClean="0">
                <a:latin typeface="微软雅黑" panose="020B0503020204020204" pitchFamily="34" charset="-122"/>
                <a:sym typeface="+mn-ea"/>
              </a:rPr>
              <a:t>。落实监管和规范</a:t>
            </a:r>
            <a:r>
              <a:rPr lang="zh-CN" altLang="en-US" sz="2800" dirty="0" smtClean="0">
                <a:solidFill>
                  <a:srgbClr val="FF0000"/>
                </a:solidFill>
                <a:latin typeface="微软雅黑" panose="020B0503020204020204" pitchFamily="34" charset="-122"/>
                <a:sym typeface="+mn-ea"/>
              </a:rPr>
              <a:t>平台经济</a:t>
            </a:r>
            <a:r>
              <a:rPr lang="zh-CN" altLang="en-US" sz="2800" dirty="0" smtClean="0">
                <a:latin typeface="微软雅黑" panose="020B0503020204020204" pitchFamily="34" charset="-122"/>
                <a:sym typeface="+mn-ea"/>
              </a:rPr>
              <a:t>健康发展的税收征管服务措施，持续跟踪新产业、新业态、新模式发展动向，以问题为导向完善税务执法，促进形成政府监管、行业自律的良好生态。</a:t>
            </a:r>
            <a:endParaRPr lang="en-US" altLang="zh-CN" sz="2800" dirty="0" smtClean="0">
              <a:latin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56096" y="1027289"/>
            <a:ext cx="11466709" cy="4730044"/>
          </a:xfrm>
        </p:spPr>
        <p:txBody>
          <a:bodyPr>
            <a:normAutofit fontScale="85000" lnSpcReduction="20000"/>
          </a:bodyPr>
          <a:lstStyle/>
          <a:p>
            <a:pPr>
              <a:buNone/>
            </a:pP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6、</a:t>
            </a:r>
            <a:r>
              <a:rPr lang="zh-CN" altLang="en-US" sz="2800" dirty="0" smtClean="0">
                <a:latin typeface="微软雅黑" panose="020B0503020204020204" pitchFamily="34" charset="-122"/>
                <a:sym typeface="+mn-ea"/>
              </a:rPr>
              <a:t>落实</a:t>
            </a:r>
            <a:r>
              <a:rPr lang="zh-CN" altLang="en-US" sz="2800" dirty="0" smtClean="0">
                <a:solidFill>
                  <a:srgbClr val="FF0000"/>
                </a:solidFill>
                <a:latin typeface="微软雅黑" panose="020B0503020204020204" pitchFamily="34" charset="-122"/>
                <a:sym typeface="+mn-ea"/>
              </a:rPr>
              <a:t>发票电子化改革</a:t>
            </a:r>
            <a:r>
              <a:rPr lang="zh-CN" altLang="en-US" sz="2800" dirty="0" smtClean="0">
                <a:latin typeface="微软雅黑" panose="020B0503020204020204" pitchFamily="34" charset="-122"/>
                <a:sym typeface="+mn-ea"/>
              </a:rPr>
              <a:t>任务。借力发票电子化改革，推进税务领域数字化转型升级。上线应用全国统一的电子发票服务平台，</a:t>
            </a:r>
            <a:r>
              <a:rPr lang="en-US" altLang="zh-CN" sz="2800" dirty="0" smtClean="0">
                <a:latin typeface="微软雅黑" panose="020B0503020204020204" pitchFamily="34" charset="-122"/>
                <a:sym typeface="+mn-ea"/>
              </a:rPr>
              <a:t>24</a:t>
            </a:r>
            <a:r>
              <a:rPr lang="zh-CN" altLang="en-US" sz="2800" dirty="0" smtClean="0">
                <a:latin typeface="微软雅黑" panose="020B0503020204020204" pitchFamily="34" charset="-122"/>
                <a:sym typeface="+mn-ea"/>
              </a:rPr>
              <a:t>小时在线免费为纳税人提供电子发票申领、开具、交付、查验等服务</a:t>
            </a:r>
            <a:r>
              <a:rPr lang="zh-CN" altLang="en-US" sz="2800" dirty="0" smtClean="0">
                <a:latin typeface="微软雅黑" panose="020B0503020204020204" pitchFamily="34" charset="-122"/>
                <a:sym typeface="+mn-ea"/>
              </a:rPr>
              <a:t>。</a:t>
            </a:r>
            <a:endParaRPr lang="en-US" altLang="zh-CN" sz="2800" dirty="0" smtClean="0">
              <a:latin typeface="微软雅黑" panose="020B0503020204020204" pitchFamily="34" charset="-122"/>
              <a:sym typeface="+mn-ea"/>
            </a:endParaRPr>
          </a:p>
          <a:p>
            <a:pPr>
              <a:buNone/>
            </a:pPr>
            <a:r>
              <a:rPr lang="en-US" altLang="zh-CN" sz="2800" dirty="0" smtClean="0">
                <a:latin typeface="微软雅黑" panose="020B0503020204020204" pitchFamily="34" charset="-122"/>
                <a:sym typeface="+mn-ea"/>
              </a:rPr>
              <a:t>7</a:t>
            </a:r>
            <a:r>
              <a:rPr lang="en-US" altLang="zh-CN" sz="2800" dirty="0" smtClean="0">
                <a:latin typeface="微软雅黑" panose="020B0503020204020204" pitchFamily="34" charset="-122"/>
                <a:sym typeface="+mn-ea"/>
              </a:rPr>
              <a:t>、</a:t>
            </a:r>
            <a:r>
              <a:rPr lang="zh-CN" altLang="en-US" sz="2800" dirty="0" smtClean="0">
                <a:latin typeface="微软雅黑" panose="020B0503020204020204" pitchFamily="34" charset="-122"/>
                <a:sym typeface="+mn-ea"/>
              </a:rPr>
              <a:t>不断</a:t>
            </a:r>
            <a:r>
              <a:rPr lang="zh-CN" altLang="en-US" sz="2800" dirty="0" smtClean="0">
                <a:latin typeface="微软雅黑" panose="020B0503020204020204" pitchFamily="34" charset="-122"/>
                <a:sym typeface="+mn-ea"/>
              </a:rPr>
              <a:t>提升税务</a:t>
            </a:r>
            <a:r>
              <a:rPr lang="zh-CN" altLang="en-US" sz="2800" dirty="0" smtClean="0">
                <a:solidFill>
                  <a:srgbClr val="FF0000"/>
                </a:solidFill>
                <a:latin typeface="微软雅黑" panose="020B0503020204020204" pitchFamily="34" charset="-122"/>
                <a:sym typeface="+mn-ea"/>
              </a:rPr>
              <a:t>执法精确度</a:t>
            </a:r>
            <a:r>
              <a:rPr lang="zh-CN" altLang="en-US" sz="2800" dirty="0" smtClean="0">
                <a:latin typeface="微软雅黑" panose="020B0503020204020204" pitchFamily="34" charset="-122"/>
                <a:sym typeface="+mn-ea"/>
              </a:rPr>
              <a:t>。创新执法方式，提高税法遵从度。开展税务稽查“说理式执法”，体现执法温度。以“</a:t>
            </a:r>
            <a:r>
              <a:rPr lang="zh-CN" altLang="en-US" sz="2800" dirty="0" smtClean="0">
                <a:solidFill>
                  <a:srgbClr val="FF0000"/>
                </a:solidFill>
                <a:latin typeface="微软雅黑" panose="020B0503020204020204" pitchFamily="34" charset="-122"/>
                <a:sym typeface="+mn-ea"/>
              </a:rPr>
              <a:t>信用</a:t>
            </a:r>
            <a:r>
              <a:rPr lang="en-US" altLang="zh-CN" sz="2800" dirty="0" smtClean="0">
                <a:solidFill>
                  <a:srgbClr val="FF0000"/>
                </a:solidFill>
                <a:latin typeface="微软雅黑" panose="020B0503020204020204" pitchFamily="34" charset="-122"/>
                <a:sym typeface="+mn-ea"/>
              </a:rPr>
              <a:t>+</a:t>
            </a:r>
            <a:r>
              <a:rPr lang="zh-CN" altLang="en-US" sz="2800" dirty="0" smtClean="0">
                <a:solidFill>
                  <a:srgbClr val="FF0000"/>
                </a:solidFill>
                <a:latin typeface="微软雅黑" panose="020B0503020204020204" pitchFamily="34" charset="-122"/>
                <a:sym typeface="+mn-ea"/>
              </a:rPr>
              <a:t>风险”</a:t>
            </a:r>
            <a:r>
              <a:rPr lang="zh-CN" altLang="en-US" sz="2800" dirty="0" smtClean="0">
                <a:latin typeface="微软雅黑" panose="020B0503020204020204" pitchFamily="34" charset="-122"/>
                <a:sym typeface="+mn-ea"/>
              </a:rPr>
              <a:t>机制为基础，对中高风险纳税人实施精准执法，避免人为干预。依法准确把握一般涉税违法与涉税犯罪的界限，做到</a:t>
            </a:r>
            <a:r>
              <a:rPr lang="zh-CN" altLang="en-US" sz="2800" dirty="0" smtClean="0">
                <a:solidFill>
                  <a:srgbClr val="FF0000"/>
                </a:solidFill>
                <a:latin typeface="微软雅黑" panose="020B0503020204020204" pitchFamily="34" charset="-122"/>
                <a:sym typeface="+mn-ea"/>
              </a:rPr>
              <a:t>罚当其责</a:t>
            </a:r>
            <a:r>
              <a:rPr lang="zh-CN" altLang="en-US" sz="2800" dirty="0" smtClean="0">
                <a:latin typeface="微软雅黑" panose="020B0503020204020204" pitchFamily="34" charset="-122"/>
                <a:sym typeface="+mn-ea"/>
              </a:rPr>
              <a:t>。落实监管和规范</a:t>
            </a:r>
            <a:r>
              <a:rPr lang="zh-CN" altLang="en-US" sz="2800" dirty="0" smtClean="0">
                <a:solidFill>
                  <a:srgbClr val="FF0000"/>
                </a:solidFill>
                <a:latin typeface="微软雅黑" panose="020B0503020204020204" pitchFamily="34" charset="-122"/>
                <a:sym typeface="+mn-ea"/>
              </a:rPr>
              <a:t>平台经济</a:t>
            </a:r>
            <a:r>
              <a:rPr lang="zh-CN" altLang="en-US" sz="2800" dirty="0" smtClean="0">
                <a:latin typeface="微软雅黑" panose="020B0503020204020204" pitchFamily="34" charset="-122"/>
                <a:sym typeface="+mn-ea"/>
              </a:rPr>
              <a:t>健康发展的税收征管服务措施，持续跟踪新产业、新业态、新模式发展动向，以问题为导向完善税务执法，促进形成政府监管、行业自律的良好生态。</a:t>
            </a:r>
            <a:endParaRPr lang="en-US" altLang="zh-CN" sz="2800" dirty="0" smtClean="0">
              <a:latin typeface="微软雅黑" panose="020B0503020204020204" pitchFamily="34" charset="-122"/>
              <a:sym typeface="+mn-ea"/>
            </a:endParaRPr>
          </a:p>
        </p:txBody>
      </p:sp>
      <p:sp>
        <p:nvSpPr>
          <p:cNvPr id="4" name="灯片编号占位符 3"/>
          <p:cNvSpPr>
            <a:spLocks noGrp="1"/>
          </p:cNvSpPr>
          <p:nvPr>
            <p:ph type="sldNum" sz="quarter" idx="12"/>
          </p:nvPr>
        </p:nvSpPr>
        <p:spPr/>
        <p:txBody>
          <a:bodyPr/>
          <a:lstStyle/>
          <a:p>
            <a:fld id="{3CD1788A-4B7A-490E-962A-EE4945DB730E}" type="slidenum">
              <a:rPr lang="zh-CN" altLang="en-US" smtClean="0">
                <a:solidFill>
                  <a:srgbClr val="1C4D7B"/>
                </a:solidFill>
              </a:rPr>
            </a:fld>
            <a:endParaRPr lang="zh-CN" altLang="en-US">
              <a:solidFill>
                <a:srgbClr val="1C4D7B"/>
              </a:solidFil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5.xml><?xml version="1.0" encoding="utf-8"?>
<p:tagLst xmlns:p="http://schemas.openxmlformats.org/presentationml/2006/main">
  <p:tag name="KSO_WM_UNIT_TYPE" val="i"/>
  <p:tag name="KSO_WM_UNIT_SUBTYPE" val="h"/>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NDEX" val="1"/>
  <p:tag name="KSO_WM_UNIT_ID" val="_16*i*1"/>
  <p:tag name="KSO_WM_UNIT_BK_DARK_LIGHT" val="2"/>
  <p:tag name="KSO_WM_UNIT_LAYERLEVEL" val="1"/>
  <p:tag name="KSO_WM_TAG_VERSION" val="1.0"/>
  <p:tag name="KSO_WM_BEAUTIFY_FLAG" val="#wm#"/>
</p:tagLst>
</file>

<file path=ppt/tags/tag10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4.xml><?xml version="1.0" encoding="utf-8"?>
<p:tagLst xmlns:p="http://schemas.openxmlformats.org/presentationml/2006/main">
  <p:tag name="KSO_WM_UNIT_TYPE" val="i"/>
  <p:tag name="KSO_WM_UNIT_SUBTYPE" val="h"/>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NDEX" val="1"/>
  <p:tag name="KSO_WM_UNIT_ID" val="_17*i*1"/>
  <p:tag name="KSO_WM_UNIT_BK_DARK_LIGHT" val="2"/>
  <p:tag name="KSO_WM_UNIT_LAYERLEVEL" val="1"/>
  <p:tag name="KSO_WM_TAG_VERSION" val="1.0"/>
  <p:tag name="KSO_WM_BEAUTIFY_FLAG" val="#wm#"/>
</p:tagLst>
</file>

<file path=ppt/tags/tag11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5.xml><?xml version="1.0" encoding="utf-8"?>
<p:tagLst xmlns:p="http://schemas.openxmlformats.org/presentationml/2006/main">
  <p:tag name="KSO_WM_UNIT_TYPE" val="i"/>
  <p:tag name="KSO_WM_UNIT_SUBTYPE" val="h"/>
  <p:tag name="KSO_WM_SLIDE_BACKGROUND_TYPE" val="belt"/>
  <p:tag name="KSO_WM_SLIDE_BK_DARK_LIGHT" val="2"/>
  <p:tag name="KSO_WM_UNIT_HIGHLIGHT" val="0"/>
  <p:tag name="KSO_WM_UNIT_COMPATIBLE" val="0"/>
  <p:tag name="KSO_WM_UNIT_DIAGRAM_ISNUMVISUAL" val="0"/>
  <p:tag name="KSO_WM_UNIT_DIAGRAM_ISREFERUNIT" val="0"/>
  <p:tag name="KSO_WM_UNIT_INDEX" val="1"/>
  <p:tag name="KSO_WM_UNIT_ID" val="_18*i*1"/>
  <p:tag name="KSO_WM_UNIT_BK_DARK_LIGHT" val="2"/>
  <p:tag name="KSO_WM_UNIT_LAYERLEVEL" val="1"/>
  <p:tag name="KSO_WM_TAG_VERSION" val="1.0"/>
  <p:tag name="KSO_WM_BEAUTIFY_FLAG" val="#wm#"/>
</p:tagLst>
</file>

<file path=ppt/tags/tag12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59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59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8.xml><?xml version="1.0" encoding="utf-8"?>
<p:tagLst xmlns:p="http://schemas.openxmlformats.org/presentationml/2006/main">
  <p:tag name="KSO_WM_TAG_VERSION" val="1.0"/>
  <p:tag name="KSO_WM_BEAUTIFY_FLAG" val="#wm#"/>
  <p:tag name="KSO_WM_TEMPLATE_CATEGORY" val="custom"/>
  <p:tag name="KSO_WM_TEMPLATE_INDEX" val="20204591"/>
  <p:tag name="KSO_WM_TEMPLATE_SUBCATEGORY" val="0"/>
  <p:tag name="KSO_WM_TEMPLATE_MASTER_TYPE" val="1"/>
  <p:tag name="KSO_WM_TEMPLATE_COLOR_TYPE" val="1"/>
  <p:tag name="KSO_WM_TEMPLATE_MASTER_THUMB_INDEX" val="12"/>
  <p:tag name="KSO_WM_TEMPLATE_THUMBS_INDEX" val="1、4、7、9、11、15、18、19、20、21、24、29、34、36、37、38"/>
</p:tagLst>
</file>

<file path=ppt/tags/tag139.xml><?xml version="1.0" encoding="utf-8"?>
<p:tagLst xmlns:p="http://schemas.openxmlformats.org/presentationml/2006/main">
  <p:tag name="KSO_WM_TEMPLATE_CATEGORY" val="custom"/>
  <p:tag name="KSO_WM_TEMPLATE_INDEX" val="2020459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TEMPLATE_CATEGORY" val="custom"/>
  <p:tag name="KSO_WM_TEMPLATE_INDEX" val="20204591"/>
</p:tagLst>
</file>

<file path=ppt/tags/tag141.xml><?xml version="1.0" encoding="utf-8"?>
<p:tagLst xmlns:p="http://schemas.openxmlformats.org/presentationml/2006/main">
  <p:tag name="KSO_WM_TEMPLATE_CATEGORY" val="custom"/>
  <p:tag name="KSO_WM_TEMPLATE_INDEX" val="20204591"/>
</p:tagLst>
</file>

<file path=ppt/tags/tag142.xml><?xml version="1.0" encoding="utf-8"?>
<p:tagLst xmlns:p="http://schemas.openxmlformats.org/presentationml/2006/main">
  <p:tag name="KSO_WM_TEMPLATE_CATEGORY" val="custom"/>
  <p:tag name="KSO_WM_TEMPLATE_INDEX" val="20204591"/>
</p:tagLst>
</file>

<file path=ppt/tags/tag143.xml><?xml version="1.0" encoding="utf-8"?>
<p:tagLst xmlns:p="http://schemas.openxmlformats.org/presentationml/2006/main">
  <p:tag name="KSO_WM_TEMPLATE_CATEGORY" val="custom"/>
  <p:tag name="KSO_WM_TEMPLATE_INDEX" val="20204591"/>
</p:tagLst>
</file>

<file path=ppt/tags/tag144.xml><?xml version="1.0" encoding="utf-8"?>
<p:tagLst xmlns:p="http://schemas.openxmlformats.org/presentationml/2006/main">
  <p:tag name="KSO_WM_TEMPLATE_CATEGORY" val="custom"/>
  <p:tag name="KSO_WM_TEMPLATE_INDEX" val="20204591"/>
</p:tagLst>
</file>

<file path=ppt/tags/tag145.xml><?xml version="1.0" encoding="utf-8"?>
<p:tagLst xmlns:p="http://schemas.openxmlformats.org/presentationml/2006/main">
  <p:tag name="KSO_WM_TEMPLATE_CATEGORY" val="custom"/>
  <p:tag name="KSO_WM_TEMPLATE_INDEX" val="20204591"/>
</p:tagLst>
</file>

<file path=ppt/tags/tag146.xml><?xml version="1.0" encoding="utf-8"?>
<p:tagLst xmlns:p="http://schemas.openxmlformats.org/presentationml/2006/main">
  <p:tag name="KSO_WM_TEMPLATE_CATEGORY" val="custom"/>
  <p:tag name="KSO_WM_TEMPLATE_INDEX" val="20204591"/>
</p:tagLst>
</file>

<file path=ppt/tags/tag147.xml><?xml version="1.0" encoding="utf-8"?>
<p:tagLst xmlns:p="http://schemas.openxmlformats.org/presentationml/2006/main">
  <p:tag name="KSO_WM_TEMPLATE_CATEGORY" val="custom"/>
  <p:tag name="KSO_WM_TEMPLATE_INDEX" val="20204591"/>
</p:tagLst>
</file>

<file path=ppt/tags/tag148.xml><?xml version="1.0" encoding="utf-8"?>
<p:tagLst xmlns:p="http://schemas.openxmlformats.org/presentationml/2006/main">
  <p:tag name="KSO_WM_TEMPLATE_CATEGORY" val="custom"/>
  <p:tag name="KSO_WM_TEMPLATE_INDEX" val="20204591"/>
</p:tagLst>
</file>

<file path=ppt/tags/tag149.xml><?xml version="1.0" encoding="utf-8"?>
<p:tagLst xmlns:p="http://schemas.openxmlformats.org/presentationml/2006/main">
  <p:tag name="KSO_WM_TEMPLATE_CATEGORY" val="custom"/>
  <p:tag name="KSO_WM_TEMPLATE_INDEX" val="2020459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TEMPLATE_CATEGORY" val="custom"/>
  <p:tag name="KSO_WM_TEMPLATE_INDEX" val="20204591"/>
</p:tagLst>
</file>

<file path=ppt/tags/tag151.xml><?xml version="1.0" encoding="utf-8"?>
<p:tagLst xmlns:p="http://schemas.openxmlformats.org/presentationml/2006/main">
  <p:tag name="KSO_WM_TEMPLATE_CATEGORY" val="custom"/>
  <p:tag name="KSO_WM_TEMPLATE_INDEX" val="20204591"/>
</p:tagLst>
</file>

<file path=ppt/tags/tag152.xml><?xml version="1.0" encoding="utf-8"?>
<p:tagLst xmlns:p="http://schemas.openxmlformats.org/presentationml/2006/main">
  <p:tag name="KSO_WM_TEMPLATE_CATEGORY" val="custom"/>
  <p:tag name="KSO_WM_TEMPLATE_INDEX" val="20204591"/>
</p:tagLst>
</file>

<file path=ppt/tags/tag153.xml><?xml version="1.0" encoding="utf-8"?>
<p:tagLst xmlns:p="http://schemas.openxmlformats.org/presentationml/2006/main">
  <p:tag name="KSO_WM_TEMPLATE_CATEGORY" val="custom"/>
  <p:tag name="KSO_WM_TEMPLATE_INDEX" val="20204591"/>
</p:tagLst>
</file>

<file path=ppt/tags/tag154.xml><?xml version="1.0" encoding="utf-8"?>
<p:tagLst xmlns:p="http://schemas.openxmlformats.org/presentationml/2006/main">
  <p:tag name="KSO_WM_TEMPLATE_CATEGORY" val="custom"/>
  <p:tag name="KSO_WM_TEMPLATE_INDEX" val="20204591"/>
</p:tagLst>
</file>

<file path=ppt/tags/tag155.xml><?xml version="1.0" encoding="utf-8"?>
<p:tagLst xmlns:p="http://schemas.openxmlformats.org/presentationml/2006/main">
  <p:tag name="KSO_WM_TEMPLATE_CATEGORY" val="custom"/>
  <p:tag name="KSO_WM_TEMPLATE_INDEX" val="20204591"/>
</p:tagLst>
</file>

<file path=ppt/tags/tag156.xml><?xml version="1.0" encoding="utf-8"?>
<p:tagLst xmlns:p="http://schemas.openxmlformats.org/presentationml/2006/main">
  <p:tag name="KSO_WM_TEMPLATE_CATEGORY" val="custom"/>
  <p:tag name="KSO_WM_TEMPLATE_INDEX" val="20204591"/>
</p:tagLst>
</file>

<file path=ppt/tags/tag157.xml><?xml version="1.0" encoding="utf-8"?>
<p:tagLst xmlns:p="http://schemas.openxmlformats.org/presentationml/2006/main">
  <p:tag name="KSO_WM_TEMPLATE_CATEGORY" val="custom"/>
  <p:tag name="KSO_WM_TEMPLATE_INDEX" val="20204591"/>
</p:tagLst>
</file>

<file path=ppt/tags/tag158.xml><?xml version="1.0" encoding="utf-8"?>
<p:tagLst xmlns:p="http://schemas.openxmlformats.org/presentationml/2006/main">
  <p:tag name="KSO_WM_TEMPLATE_CATEGORY" val="custom"/>
  <p:tag name="KSO_WM_TEMPLATE_INDEX" val="20204591"/>
</p:tagLst>
</file>

<file path=ppt/tags/tag159.xml><?xml version="1.0" encoding="utf-8"?>
<p:tagLst xmlns:p="http://schemas.openxmlformats.org/presentationml/2006/main">
  <p:tag name="KSO_WM_TEMPLATE_CATEGORY" val="custom"/>
  <p:tag name="KSO_WM_TEMPLATE_INDEX" val="2020459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TEMPLATE_CATEGORY" val="custom"/>
  <p:tag name="KSO_WM_TEMPLATE_INDEX" val="20204591"/>
</p:tagLst>
</file>

<file path=ppt/tags/tag161.xml><?xml version="1.0" encoding="utf-8"?>
<p:tagLst xmlns:p="http://schemas.openxmlformats.org/presentationml/2006/main">
  <p:tag name="KSO_WM_TEMPLATE_CATEGORY" val="custom"/>
  <p:tag name="KSO_WM_TEMPLATE_INDEX" val="20204591"/>
</p:tagLst>
</file>

<file path=ppt/tags/tag162.xml><?xml version="1.0" encoding="utf-8"?>
<p:tagLst xmlns:p="http://schemas.openxmlformats.org/presentationml/2006/main">
  <p:tag name="KSO_WM_TEMPLATE_CATEGORY" val="custom"/>
  <p:tag name="KSO_WM_TEMPLATE_INDEX" val="20204591"/>
</p:tagLst>
</file>

<file path=ppt/tags/tag163.xml><?xml version="1.0" encoding="utf-8"?>
<p:tagLst xmlns:p="http://schemas.openxmlformats.org/presentationml/2006/main">
  <p:tag name="KSO_WM_TEMPLATE_CATEGORY" val="custom"/>
  <p:tag name="KSO_WM_TEMPLATE_INDEX" val="20204591"/>
</p:tagLst>
</file>

<file path=ppt/tags/tag164.xml><?xml version="1.0" encoding="utf-8"?>
<p:tagLst xmlns:p="http://schemas.openxmlformats.org/presentationml/2006/main">
  <p:tag name="KSO_WM_TEMPLATE_CATEGORY" val="custom"/>
  <p:tag name="KSO_WM_TEMPLATE_INDEX" val="20204591"/>
</p:tagLst>
</file>

<file path=ppt/tags/tag165.xml><?xml version="1.0" encoding="utf-8"?>
<p:tagLst xmlns:p="http://schemas.openxmlformats.org/presentationml/2006/main">
  <p:tag name="KSO_WM_TEMPLATE_CATEGORY" val="custom"/>
  <p:tag name="KSO_WM_TEMPLATE_INDEX" val="20204591"/>
</p:tagLst>
</file>

<file path=ppt/tags/tag166.xml><?xml version="1.0" encoding="utf-8"?>
<p:tagLst xmlns:p="http://schemas.openxmlformats.org/presentationml/2006/main">
  <p:tag name="KSO_WM_TEMPLATE_CATEGORY" val="custom"/>
  <p:tag name="KSO_WM_TEMPLATE_INDEX" val="20204591"/>
</p:tagLst>
</file>

<file path=ppt/tags/tag167.xml><?xml version="1.0" encoding="utf-8"?>
<p:tagLst xmlns:p="http://schemas.openxmlformats.org/presentationml/2006/main">
  <p:tag name="KSO_WM_TEMPLATE_CATEGORY" val="custom"/>
  <p:tag name="KSO_WM_TEMPLATE_INDEX" val="20204591"/>
</p:tagLst>
</file>

<file path=ppt/tags/tag168.xml><?xml version="1.0" encoding="utf-8"?>
<p:tagLst xmlns:p="http://schemas.openxmlformats.org/presentationml/2006/main">
  <p:tag name="KSO_WM_TEMPLATE_CATEGORY" val="custom"/>
  <p:tag name="KSO_WM_TEMPLATE_INDEX" val="2020459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TYPE" val="i"/>
  <p:tag name="KSO_WM_UNIT_SUBTYPE" val="h"/>
  <p:tag name="KSO_WM_SLIDE_BACKGROUND_TYPE" val="frame"/>
  <p:tag name="KSO_WM_SLIDE_BK_DARK_LIGHT" val="2"/>
  <p:tag name="KSO_WM_UNIT_HIGHLIGHT" val="0"/>
  <p:tag name="KSO_WM_UNIT_COMPATIBLE" val="0"/>
  <p:tag name="KSO_WM_UNIT_DIAGRAM_ISNUMVISUAL" val="0"/>
  <p:tag name="KSO_WM_UNIT_DIAGRAM_ISREFERUNIT" val="0"/>
  <p:tag name="KSO_WM_UNIT_INDEX" val="1"/>
  <p:tag name="KSO_WM_UNIT_ID" val="_13*i*1"/>
  <p:tag name="KSO_WM_UNIT_BK_DARK_LIGHT" val="2"/>
  <p:tag name="KSO_WM_UNIT_LAYERLEVEL" val="1"/>
  <p:tag name="KSO_WM_TAG_VERSION" val="1.0"/>
  <p:tag name="KSO_WM_BEAUTIFY_FLAG" val="#wm#"/>
</p:tagLst>
</file>

<file path=ppt/tags/tag8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8.xml><?xml version="1.0" encoding="utf-8"?>
<p:tagLst xmlns:p="http://schemas.openxmlformats.org/presentationml/2006/main">
  <p:tag name="KSO_WM_UNIT_TYPE" val="i"/>
  <p:tag name="KSO_WM_UNIT_SUBTYPE" val="h"/>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NDEX" val="1"/>
  <p:tag name="KSO_WM_UNIT_ID" val="_14*i*1"/>
  <p:tag name="KSO_WM_UNIT_BK_DARK_LIGHT" val="2"/>
  <p:tag name="KSO_WM_UNIT_LAYERLEVEL" val="1"/>
  <p:tag name="KSO_WM_TAG_VERSION" val="1.0"/>
  <p:tag name="KSO_WM_BEAUTIFY_FLAG" val="#wm#"/>
</p:tagLst>
</file>

<file path=ppt/tags/tag8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6.xml><?xml version="1.0" encoding="utf-8"?>
<p:tagLst xmlns:p="http://schemas.openxmlformats.org/presentationml/2006/main">
  <p:tag name="KSO_WM_UNIT_TYPE" val="i"/>
  <p:tag name="KSO_WM_UNIT_SUBTYPE" val="h"/>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NDEX" val="1"/>
  <p:tag name="KSO_WM_UNIT_ID" val="_15*i*1"/>
  <p:tag name="KSO_WM_UNIT_BK_DARK_LIGHT" val="2"/>
  <p:tag name="KSO_WM_UNIT_LAYERLEVEL" val="1"/>
  <p:tag name="KSO_WM_TAG_VERSION" val="1.0"/>
  <p:tag name="KSO_WM_BEAUTIFY_FLAG" val="#wm#"/>
</p:tagLst>
</file>

<file path=ppt/tags/tag9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heme/theme1.xml><?xml version="1.0" encoding="utf-8"?>
<a:theme xmlns:a="http://schemas.openxmlformats.org/drawingml/2006/main" name="Office 主题​​">
  <a:themeElements>
    <a:clrScheme name="自定义 28">
      <a:dk1>
        <a:srgbClr val="000000"/>
      </a:dk1>
      <a:lt1>
        <a:srgbClr val="FFFFFF"/>
      </a:lt1>
      <a:dk2>
        <a:srgbClr val="F8FBFE"/>
      </a:dk2>
      <a:lt2>
        <a:srgbClr val="FBFCFC"/>
      </a:lt2>
      <a:accent1>
        <a:srgbClr val="51ABE0"/>
      </a:accent1>
      <a:accent2>
        <a:srgbClr val="59C3DA"/>
      </a:accent2>
      <a:accent3>
        <a:srgbClr val="6BD6D9"/>
      </a:accent3>
      <a:accent4>
        <a:srgbClr val="618DD1"/>
      </a:accent4>
      <a:accent5>
        <a:srgbClr val="9F8EC8"/>
      </a:accent5>
      <a:accent6>
        <a:srgbClr val="9E6996"/>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5258</Words>
  <Application>WPS 演示</Application>
  <PresentationFormat>自定义</PresentationFormat>
  <Paragraphs>326</Paragraphs>
  <Slides>42</Slides>
  <Notes>5</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42</vt:i4>
      </vt:variant>
    </vt:vector>
  </HeadingPairs>
  <TitlesOfParts>
    <vt:vector size="56" baseType="lpstr">
      <vt:lpstr>Arial</vt:lpstr>
      <vt:lpstr>宋体</vt:lpstr>
      <vt:lpstr>Wingdings</vt:lpstr>
      <vt:lpstr>微软雅黑</vt:lpstr>
      <vt:lpstr>汉仪旗黑-85S</vt:lpstr>
      <vt:lpstr>STZhongsong Regular</vt:lpstr>
      <vt:lpstr>方正小标宋_GBK</vt:lpstr>
      <vt:lpstr>STHeiti Light</vt:lpstr>
      <vt:lpstr>Arial Unicode MS</vt:lpstr>
      <vt:lpstr>Calibri</vt:lpstr>
      <vt:lpstr>Arial</vt:lpstr>
      <vt:lpstr>新宋体</vt:lpstr>
      <vt:lpstr>华文中宋</vt:lpstr>
      <vt:lpstr>Office 主题​​</vt:lpstr>
      <vt:lpstr>2021年税务新动向与 企业税务稽查应对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进一步深化税收征管改革</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金四大数据涉税疑点全覆盖</vt:lpstr>
      <vt:lpstr>PowerPoint 演示文稿</vt:lpstr>
      <vt:lpstr>PowerPoint 演示文稿</vt:lpstr>
      <vt:lpstr>纳税人与税务稽查</vt:lpstr>
      <vt:lpstr>PowerPoint 演示文稿</vt:lpstr>
      <vt:lpstr>PowerPoint 演示文稿</vt:lpstr>
      <vt:lpstr>发票取得的风险</vt:lpstr>
      <vt:lpstr>可能出现问题的发票</vt:lpstr>
      <vt:lpstr>什么是虚开发票</vt:lpstr>
      <vt:lpstr>虚开发票的行政处罚</vt:lpstr>
      <vt:lpstr>虚开专票刑事处罚</vt:lpstr>
      <vt:lpstr>PowerPoint 演示文稿</vt:lpstr>
      <vt:lpstr>针对发票风险应对</vt:lpstr>
      <vt:lpstr>相关税收政策</vt:lpstr>
      <vt:lpstr> 股权转让 </vt:lpstr>
      <vt:lpstr> 个人股权转让 </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全面营改增政策解读</dc:title>
  <dc:creator>lenovo</dc:creator>
  <cp:lastModifiedBy>Austin</cp:lastModifiedBy>
  <cp:revision>1494</cp:revision>
  <dcterms:created xsi:type="dcterms:W3CDTF">2020-08-26T10:59:00Z</dcterms:created>
  <dcterms:modified xsi:type="dcterms:W3CDTF">2021-09-09T03:20:03Z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F03EAC7208E341C28E835ADDD2553EA1</vt:lpwstr>
  </property>
</Properties>
</file>